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9" r:id="rId4"/>
    <p:sldId id="261" r:id="rId5"/>
    <p:sldId id="260" r:id="rId6"/>
    <p:sldId id="273" r:id="rId7"/>
    <p:sldId id="263" r:id="rId8"/>
    <p:sldId id="264" r:id="rId9"/>
    <p:sldId id="266" r:id="rId10"/>
    <p:sldId id="267" r:id="rId11"/>
    <p:sldId id="268" r:id="rId12"/>
    <p:sldId id="269" r:id="rId13"/>
    <p:sldId id="270" r:id="rId14"/>
    <p:sldId id="271" r:id="rId15"/>
    <p:sldId id="272" r:id="rId16"/>
    <p:sldId id="287" r:id="rId17"/>
    <p:sldId id="274" r:id="rId18"/>
    <p:sldId id="275" r:id="rId19"/>
    <p:sldId id="276" r:id="rId20"/>
    <p:sldId id="277" r:id="rId21"/>
    <p:sldId id="278" r:id="rId22"/>
    <p:sldId id="279" r:id="rId23"/>
    <p:sldId id="281" r:id="rId24"/>
    <p:sldId id="280" r:id="rId25"/>
    <p:sldId id="283" r:id="rId26"/>
    <p:sldId id="282" r:id="rId27"/>
    <p:sldId id="286" r:id="rId28"/>
    <p:sldId id="284" r:id="rId29"/>
    <p:sldId id="28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62" autoAdjust="0"/>
    <p:restoredTop sz="94660"/>
  </p:normalViewPr>
  <p:slideViewPr>
    <p:cSldViewPr snapToGrid="0">
      <p:cViewPr varScale="1">
        <p:scale>
          <a:sx n="113" d="100"/>
          <a:sy n="113" d="100"/>
        </p:scale>
        <p:origin x="76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93BB964-8A40-45E8-8C62-B10C358A03A2}"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1897617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93BB964-8A40-45E8-8C62-B10C358A03A2}"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1137928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93BB964-8A40-45E8-8C62-B10C358A03A2}"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1393314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93BB964-8A40-45E8-8C62-B10C358A03A2}"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330847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3BB964-8A40-45E8-8C62-B10C358A03A2}"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4259195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93BB964-8A40-45E8-8C62-B10C358A03A2}"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118852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93BB964-8A40-45E8-8C62-B10C358A03A2}" type="datetimeFigureOut">
              <a:rPr lang="en-GB" smtClean="0"/>
              <a:t>25/09/2025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708534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93BB964-8A40-45E8-8C62-B10C358A03A2}" type="datetimeFigureOut">
              <a:rPr lang="en-GB" smtClean="0"/>
              <a:t>25/09/2025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4284385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BB964-8A40-45E8-8C62-B10C358A03A2}" type="datetimeFigureOut">
              <a:rPr lang="en-GB" smtClean="0"/>
              <a:t>25/09/2025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2640549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3BB964-8A40-45E8-8C62-B10C358A03A2}"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3020285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3BB964-8A40-45E8-8C62-B10C358A03A2}"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61D090-5BE9-47BA-B1BA-F63DAC92EA5B}" type="slidenum">
              <a:rPr lang="en-GB" smtClean="0"/>
              <a:t>‹#›</a:t>
            </a:fld>
            <a:endParaRPr lang="en-GB"/>
          </a:p>
        </p:txBody>
      </p:sp>
    </p:spTree>
    <p:extLst>
      <p:ext uri="{BB962C8B-B14F-4D97-AF65-F5344CB8AC3E}">
        <p14:creationId xmlns:p14="http://schemas.microsoft.com/office/powerpoint/2010/main" val="3170611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3BB964-8A40-45E8-8C62-B10C358A03A2}" type="datetimeFigureOut">
              <a:rPr lang="en-GB" smtClean="0"/>
              <a:t>25/09/2025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61D090-5BE9-47BA-B1BA-F63DAC92EA5B}" type="slidenum">
              <a:rPr lang="en-GB" smtClean="0"/>
              <a:t>‹#›</a:t>
            </a:fld>
            <a:endParaRPr lang="en-GB"/>
          </a:p>
        </p:txBody>
      </p:sp>
    </p:spTree>
    <p:extLst>
      <p:ext uri="{BB962C8B-B14F-4D97-AF65-F5344CB8AC3E}">
        <p14:creationId xmlns:p14="http://schemas.microsoft.com/office/powerpoint/2010/main" val="4069896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year6homework@stmsw.co.uk"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year6homework@stmsw.co.uk"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essex.gov.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essex.gov.uk/"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year6homework@stmsw.co.uk"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tmp"/><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tmp"/><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53661" y="1237957"/>
            <a:ext cx="9144000" cy="1589649"/>
          </a:xfrm>
        </p:spPr>
        <p:txBody>
          <a:bodyPr>
            <a:normAutofit fontScale="90000"/>
          </a:bodyPr>
          <a:lstStyle/>
          <a:p>
            <a:r>
              <a:rPr lang="en-GB" b="1" dirty="0"/>
              <a:t>Welcome to Year 6 </a:t>
            </a:r>
            <a:br>
              <a:rPr lang="en-GB" b="1" dirty="0"/>
            </a:br>
            <a:r>
              <a:rPr lang="en-GB" b="1" dirty="0"/>
              <a:t>Curriculum Evening</a:t>
            </a:r>
          </a:p>
        </p:txBody>
      </p:sp>
      <p:pic>
        <p:nvPicPr>
          <p:cNvPr id="5" name="Picture 4">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664612" y="2932845"/>
            <a:ext cx="3185160" cy="3059992"/>
          </a:xfrm>
          <a:prstGeom prst="rect">
            <a:avLst/>
          </a:prstGeom>
        </p:spPr>
      </p:pic>
    </p:spTree>
    <p:extLst>
      <p:ext uri="{BB962C8B-B14F-4D97-AF65-F5344CB8AC3E}">
        <p14:creationId xmlns:p14="http://schemas.microsoft.com/office/powerpoint/2010/main" val="1246857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Writing</a:t>
            </a:r>
          </a:p>
        </p:txBody>
      </p:sp>
      <p:sp>
        <p:nvSpPr>
          <p:cNvPr id="2" name="TextBox 1"/>
          <p:cNvSpPr txBox="1"/>
          <p:nvPr/>
        </p:nvSpPr>
        <p:spPr>
          <a:xfrm>
            <a:off x="1295400" y="1554375"/>
            <a:ext cx="9601200" cy="4832092"/>
          </a:xfrm>
          <a:prstGeom prst="rect">
            <a:avLst/>
          </a:prstGeom>
          <a:noFill/>
        </p:spPr>
        <p:txBody>
          <a:bodyPr wrap="square" rtlCol="0">
            <a:spAutoFit/>
          </a:bodyPr>
          <a:lstStyle/>
          <a:p>
            <a:r>
              <a:rPr lang="en-GB" sz="2800" dirty="0"/>
              <a:t>Writing is a big focus: different text types- reports, letters, plays, balanced argument etc.</a:t>
            </a:r>
          </a:p>
          <a:p>
            <a:r>
              <a:rPr lang="en-GB" sz="2800" dirty="0"/>
              <a:t> </a:t>
            </a:r>
          </a:p>
          <a:p>
            <a:pPr marL="457200" lvl="0" indent="-457200">
              <a:buFont typeface="Arial" panose="020B0604020202020204" pitchFamily="34" charset="0"/>
              <a:buChar char="•"/>
            </a:pPr>
            <a:r>
              <a:rPr lang="en-GB" sz="2800" dirty="0"/>
              <a:t>paragraphs</a:t>
            </a:r>
          </a:p>
          <a:p>
            <a:pPr marL="457200" lvl="0" indent="-457200">
              <a:buFont typeface="Arial" panose="020B0604020202020204" pitchFamily="34" charset="0"/>
              <a:buChar char="•"/>
            </a:pPr>
            <a:r>
              <a:rPr lang="en-GB" sz="2800" dirty="0"/>
              <a:t>advanced punctuation</a:t>
            </a:r>
          </a:p>
          <a:p>
            <a:pPr marL="457200" lvl="0" indent="-457200">
              <a:buFont typeface="Arial" panose="020B0604020202020204" pitchFamily="34" charset="0"/>
              <a:buChar char="•"/>
            </a:pPr>
            <a:r>
              <a:rPr lang="en-GB" sz="2800" dirty="0"/>
              <a:t>description- metaphor, simile.</a:t>
            </a:r>
          </a:p>
          <a:p>
            <a:pPr marL="457200" lvl="0" indent="-457200">
              <a:buFont typeface="Arial" panose="020B0604020202020204" pitchFamily="34" charset="0"/>
              <a:buChar char="•"/>
            </a:pPr>
            <a:r>
              <a:rPr lang="en-GB" sz="2800" dirty="0"/>
              <a:t>grammar- particularly the technical language</a:t>
            </a:r>
          </a:p>
          <a:p>
            <a:r>
              <a:rPr lang="en-GB" sz="2800" dirty="0"/>
              <a:t> </a:t>
            </a:r>
          </a:p>
          <a:p>
            <a:r>
              <a:rPr lang="en-GB" sz="2800" dirty="0"/>
              <a:t>Two sessions per week we will split class for English. </a:t>
            </a:r>
          </a:p>
          <a:p>
            <a:r>
              <a:rPr lang="en-GB" sz="2800" dirty="0"/>
              <a:t>Mrs Hall </a:t>
            </a:r>
          </a:p>
          <a:p>
            <a:r>
              <a:rPr lang="en-GB" sz="2800" dirty="0"/>
              <a:t>Mrs Changer</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882470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Year 6 Prefects</a:t>
            </a:r>
          </a:p>
        </p:txBody>
      </p:sp>
      <p:sp>
        <p:nvSpPr>
          <p:cNvPr id="2" name="TextBox 1"/>
          <p:cNvSpPr txBox="1"/>
          <p:nvPr/>
        </p:nvSpPr>
        <p:spPr>
          <a:xfrm>
            <a:off x="1295400" y="2168524"/>
            <a:ext cx="9601200" cy="2862322"/>
          </a:xfrm>
          <a:prstGeom prst="rect">
            <a:avLst/>
          </a:prstGeom>
          <a:noFill/>
        </p:spPr>
        <p:txBody>
          <a:bodyPr wrap="square" rtlCol="0">
            <a:spAutoFit/>
          </a:bodyPr>
          <a:lstStyle/>
          <a:p>
            <a:r>
              <a:rPr lang="en-GB" sz="3600" dirty="0"/>
              <a:t>These roles give the children a huge sense of responsibility.</a:t>
            </a:r>
          </a:p>
          <a:p>
            <a:r>
              <a:rPr lang="en-GB" sz="3600" dirty="0"/>
              <a:t>Jobs rotate each term so everyone gets the opportunity to be a class prefect. </a:t>
            </a:r>
          </a:p>
          <a:p>
            <a:r>
              <a:rPr lang="en-GB" sz="3600" dirty="0"/>
              <a:t>Children wear their badge with pride.</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3835461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Chaplaincy Team</a:t>
            </a:r>
          </a:p>
        </p:txBody>
      </p:sp>
      <p:sp>
        <p:nvSpPr>
          <p:cNvPr id="2" name="TextBox 1"/>
          <p:cNvSpPr txBox="1"/>
          <p:nvPr/>
        </p:nvSpPr>
        <p:spPr>
          <a:xfrm>
            <a:off x="1295400" y="1909216"/>
            <a:ext cx="9601200" cy="4154984"/>
          </a:xfrm>
          <a:prstGeom prst="rect">
            <a:avLst/>
          </a:prstGeom>
          <a:noFill/>
        </p:spPr>
        <p:txBody>
          <a:bodyPr wrap="square" rtlCol="0">
            <a:spAutoFit/>
          </a:bodyPr>
          <a:lstStyle/>
          <a:p>
            <a:r>
              <a:rPr lang="en-GB" sz="2400" dirty="0"/>
              <a:t>Children who are interested should write a letter setting out why they would like to be considered for the role. Letters should be handed in by Thursday 11</a:t>
            </a:r>
            <a:r>
              <a:rPr lang="en-GB" sz="2400" baseline="30000" dirty="0"/>
              <a:t>th</a:t>
            </a:r>
            <a:r>
              <a:rPr lang="en-GB" sz="2400" dirty="0"/>
              <a:t> September. </a:t>
            </a:r>
          </a:p>
          <a:p>
            <a:endParaRPr lang="en-GB" sz="2400" dirty="0"/>
          </a:p>
          <a:p>
            <a:pPr marL="457200" indent="-457200">
              <a:buFont typeface="Arial" panose="020B0604020202020204" pitchFamily="34" charset="0"/>
              <a:buChar char="•"/>
            </a:pPr>
            <a:r>
              <a:rPr lang="en-GB" sz="2400" dirty="0"/>
              <a:t>Approx. 8 children</a:t>
            </a:r>
          </a:p>
          <a:p>
            <a:pPr marL="457200" indent="-457200">
              <a:buFont typeface="Arial" panose="020B0604020202020204" pitchFamily="34" charset="0"/>
              <a:buChar char="•"/>
            </a:pPr>
            <a:r>
              <a:rPr lang="en-GB" sz="2400" dirty="0"/>
              <a:t>Promote Catholic ethos of our school</a:t>
            </a:r>
          </a:p>
          <a:p>
            <a:pPr marL="457200" indent="-457200">
              <a:buFont typeface="Arial" panose="020B0604020202020204" pitchFamily="34" charset="0"/>
              <a:buChar char="•"/>
            </a:pPr>
            <a:r>
              <a:rPr lang="en-GB" sz="2400" dirty="0"/>
              <a:t>Lead some assemblies</a:t>
            </a:r>
          </a:p>
          <a:p>
            <a:pPr marL="457200" indent="-457200">
              <a:buFont typeface="Arial" panose="020B0604020202020204" pitchFamily="34" charset="0"/>
              <a:buChar char="•"/>
            </a:pPr>
            <a:r>
              <a:rPr lang="en-GB" sz="2400" dirty="0"/>
              <a:t>Introduce statements of belief??</a:t>
            </a:r>
          </a:p>
          <a:p>
            <a:pPr marL="457200" indent="-457200">
              <a:buFont typeface="Arial" panose="020B0604020202020204" pitchFamily="34" charset="0"/>
              <a:buChar char="•"/>
            </a:pPr>
            <a:r>
              <a:rPr lang="en-GB" sz="2400" dirty="0"/>
              <a:t>Organise some charity collections- Remembrance poppy appeal, </a:t>
            </a:r>
            <a:r>
              <a:rPr lang="en-GB" sz="2400" dirty="0" err="1"/>
              <a:t>Cafod</a:t>
            </a:r>
            <a:r>
              <a:rPr lang="en-GB" sz="2400" dirty="0"/>
              <a:t>, Brentwood children’s society</a:t>
            </a:r>
          </a:p>
          <a:p>
            <a:pPr marL="457200" indent="-457200">
              <a:buFont typeface="Arial" panose="020B0604020202020204" pitchFamily="34" charset="0"/>
              <a:buChar char="•"/>
            </a:pPr>
            <a:r>
              <a:rPr lang="en-GB" sz="2400" dirty="0"/>
              <a:t>Prepare and deliver Advent and Lenten prayer trails</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3444047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House Captains</a:t>
            </a:r>
          </a:p>
        </p:txBody>
      </p:sp>
      <p:sp>
        <p:nvSpPr>
          <p:cNvPr id="2" name="TextBox 1"/>
          <p:cNvSpPr txBox="1"/>
          <p:nvPr/>
        </p:nvSpPr>
        <p:spPr>
          <a:xfrm>
            <a:off x="1295400" y="1909216"/>
            <a:ext cx="9601200" cy="3539430"/>
          </a:xfrm>
          <a:prstGeom prst="rect">
            <a:avLst/>
          </a:prstGeom>
          <a:noFill/>
        </p:spPr>
        <p:txBody>
          <a:bodyPr wrap="square" rtlCol="0">
            <a:spAutoFit/>
          </a:bodyPr>
          <a:lstStyle/>
          <a:p>
            <a:r>
              <a:rPr lang="en-GB" sz="3200" dirty="0"/>
              <a:t>Children have the opportunity to stand for House Captain. The other children vote for them following a presentation. </a:t>
            </a:r>
          </a:p>
          <a:p>
            <a:r>
              <a:rPr lang="en-GB" sz="3200" dirty="0"/>
              <a:t>This will take place on Friday 12</a:t>
            </a:r>
            <a:r>
              <a:rPr lang="en-GB" sz="3200" baseline="30000" dirty="0"/>
              <a:t>th</a:t>
            </a:r>
            <a:r>
              <a:rPr lang="en-GB" sz="3200" dirty="0"/>
              <a:t> Sept - children prepare a speech at home outlining their qualities and ideas. </a:t>
            </a:r>
          </a:p>
          <a:p>
            <a:r>
              <a:rPr lang="en-GB" sz="3200" dirty="0"/>
              <a:t>Can do PPT if they wish. </a:t>
            </a:r>
          </a:p>
          <a:p>
            <a:r>
              <a:rPr lang="en-GB" sz="3200" dirty="0"/>
              <a:t>Email it to </a:t>
            </a:r>
            <a:r>
              <a:rPr lang="en-GB" sz="3200" u="sng" dirty="0">
                <a:hlinkClick r:id="rId2"/>
              </a:rPr>
              <a:t>year6homework@stmsw.co.uk</a:t>
            </a:r>
            <a:endParaRPr lang="en-GB" sz="3200" dirty="0"/>
          </a:p>
        </p:txBody>
      </p:sp>
      <p:pic>
        <p:nvPicPr>
          <p:cNvPr id="4" name="Picture 3">
            <a:extLst>
              <a:ext uri="{FF2B5EF4-FFF2-40B4-BE49-F238E27FC236}">
                <a16:creationId xmlns:a16="http://schemas.microsoft.com/office/drawing/2014/main" id="{8CE4E0FA-40E5-4D4D-AB28-394EACD044C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1296302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Sports Ambassadors</a:t>
            </a:r>
          </a:p>
        </p:txBody>
      </p:sp>
      <p:sp>
        <p:nvSpPr>
          <p:cNvPr id="2" name="TextBox 1"/>
          <p:cNvSpPr txBox="1"/>
          <p:nvPr/>
        </p:nvSpPr>
        <p:spPr>
          <a:xfrm>
            <a:off x="1295400" y="1909216"/>
            <a:ext cx="9601200" cy="2062103"/>
          </a:xfrm>
          <a:prstGeom prst="rect">
            <a:avLst/>
          </a:prstGeom>
          <a:noFill/>
        </p:spPr>
        <p:txBody>
          <a:bodyPr wrap="square" rtlCol="0">
            <a:spAutoFit/>
          </a:bodyPr>
          <a:lstStyle/>
          <a:p>
            <a:r>
              <a:rPr lang="en-GB" sz="3200" dirty="0"/>
              <a:t>Children who are interested in being considered for this role should write a letter.</a:t>
            </a:r>
          </a:p>
          <a:p>
            <a:r>
              <a:rPr lang="en-GB" sz="3200" dirty="0"/>
              <a:t>Again, letters should be handed in by Thursday 11</a:t>
            </a:r>
            <a:r>
              <a:rPr lang="en-GB" sz="3200" baseline="30000" dirty="0"/>
              <a:t>th</a:t>
            </a:r>
            <a:r>
              <a:rPr lang="en-GB" sz="3200" dirty="0"/>
              <a:t> September.</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2439954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School Council</a:t>
            </a:r>
          </a:p>
        </p:txBody>
      </p:sp>
      <p:sp>
        <p:nvSpPr>
          <p:cNvPr id="2" name="TextBox 1"/>
          <p:cNvSpPr txBox="1"/>
          <p:nvPr/>
        </p:nvSpPr>
        <p:spPr>
          <a:xfrm>
            <a:off x="1295400" y="1909216"/>
            <a:ext cx="9601200" cy="4031873"/>
          </a:xfrm>
          <a:prstGeom prst="rect">
            <a:avLst/>
          </a:prstGeom>
          <a:noFill/>
        </p:spPr>
        <p:txBody>
          <a:bodyPr wrap="square" rtlCol="0">
            <a:spAutoFit/>
          </a:bodyPr>
          <a:lstStyle/>
          <a:p>
            <a:r>
              <a:rPr lang="en-GB" sz="3200" dirty="0"/>
              <a:t>Children elected will lead the school council in making changes to enhance every child’s experience at STM.</a:t>
            </a:r>
          </a:p>
          <a:p>
            <a:r>
              <a:rPr lang="en-GB" sz="3200" dirty="0"/>
              <a:t>Children who are interested in being considered for this role should prepare a short presentation to deliver to their class.</a:t>
            </a:r>
          </a:p>
          <a:p>
            <a:r>
              <a:rPr lang="en-GB" sz="3200" dirty="0"/>
              <a:t>This will take place on Thursday 11</a:t>
            </a:r>
            <a:r>
              <a:rPr lang="en-GB" sz="3200" baseline="30000" dirty="0"/>
              <a:t>th</a:t>
            </a:r>
            <a:r>
              <a:rPr lang="en-GB" sz="3200" dirty="0"/>
              <a:t> September. Can do PPT if they wish. </a:t>
            </a:r>
          </a:p>
          <a:p>
            <a:r>
              <a:rPr lang="en-GB" sz="3200" dirty="0"/>
              <a:t>Email it to </a:t>
            </a:r>
            <a:r>
              <a:rPr lang="en-GB" sz="3200" u="sng" dirty="0">
                <a:hlinkClick r:id="rId2"/>
              </a:rPr>
              <a:t>year6homework@stmsw.co.uk</a:t>
            </a:r>
            <a:endParaRPr lang="en-GB" sz="3200" dirty="0"/>
          </a:p>
        </p:txBody>
      </p:sp>
      <p:pic>
        <p:nvPicPr>
          <p:cNvPr id="4" name="Picture 3">
            <a:extLst>
              <a:ext uri="{FF2B5EF4-FFF2-40B4-BE49-F238E27FC236}">
                <a16:creationId xmlns:a16="http://schemas.microsoft.com/office/drawing/2014/main" id="{8CE4E0FA-40E5-4D4D-AB28-394EACD044C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483020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Clubs</a:t>
            </a:r>
          </a:p>
        </p:txBody>
      </p:sp>
      <p:sp>
        <p:nvSpPr>
          <p:cNvPr id="2" name="TextBox 1"/>
          <p:cNvSpPr txBox="1"/>
          <p:nvPr/>
        </p:nvSpPr>
        <p:spPr>
          <a:xfrm>
            <a:off x="1295400" y="1909216"/>
            <a:ext cx="9601200" cy="3046988"/>
          </a:xfrm>
          <a:prstGeom prst="rect">
            <a:avLst/>
          </a:prstGeom>
          <a:noFill/>
        </p:spPr>
        <p:txBody>
          <a:bodyPr wrap="square" rtlCol="0">
            <a:spAutoFit/>
          </a:bodyPr>
          <a:lstStyle/>
          <a:p>
            <a:r>
              <a:rPr lang="en-GB" sz="3200" dirty="0"/>
              <a:t>Please encourage your children to represent the school and celebrate their talents by showing commitment to clubs.</a:t>
            </a:r>
          </a:p>
          <a:p>
            <a:endParaRPr lang="en-GB" sz="3200" dirty="0"/>
          </a:p>
          <a:p>
            <a:r>
              <a:rPr lang="en-GB" sz="3200" dirty="0"/>
              <a:t>Events and competitions can only take place if children attend regularly. </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3442936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Visits/Visitors</a:t>
            </a:r>
          </a:p>
        </p:txBody>
      </p:sp>
      <p:sp>
        <p:nvSpPr>
          <p:cNvPr id="2" name="TextBox 1"/>
          <p:cNvSpPr txBox="1"/>
          <p:nvPr/>
        </p:nvSpPr>
        <p:spPr>
          <a:xfrm>
            <a:off x="1295400" y="1704500"/>
            <a:ext cx="9601200" cy="4708981"/>
          </a:xfrm>
          <a:prstGeom prst="rect">
            <a:avLst/>
          </a:prstGeom>
          <a:noFill/>
        </p:spPr>
        <p:txBody>
          <a:bodyPr wrap="square" rtlCol="0">
            <a:spAutoFit/>
          </a:bodyPr>
          <a:lstStyle/>
          <a:p>
            <a:pPr algn="just">
              <a:spcAft>
                <a:spcPts val="0"/>
              </a:spcAft>
            </a:pPr>
            <a:r>
              <a:rPr lang="en-GB" sz="2000" b="1" dirty="0">
                <a:latin typeface="Arial" panose="020B0604020202020204" pitchFamily="34" charset="0"/>
                <a:ea typeface="Times New Roman" panose="02020603050405020304" pitchFamily="18" charset="0"/>
              </a:rPr>
              <a:t>Harry Potter Studio - Tuesday 23rd September, 2025 </a:t>
            </a:r>
          </a:p>
          <a:p>
            <a:pPr marL="800100" lvl="1" indent="-342900" algn="just">
              <a:buFont typeface="Arial" panose="020B0604020202020204" pitchFamily="34" charset="0"/>
              <a:buChar char="•"/>
            </a:pPr>
            <a:r>
              <a:rPr lang="en-GB" sz="2000" b="1" dirty="0">
                <a:latin typeface="Arial" panose="020B0604020202020204" pitchFamily="34" charset="0"/>
                <a:ea typeface="Times New Roman" panose="02020603050405020304" pitchFamily="18" charset="0"/>
              </a:rPr>
              <a:t>Leaving school at 8am</a:t>
            </a:r>
          </a:p>
          <a:p>
            <a:pPr marL="800100" lvl="1" indent="-342900" algn="just">
              <a:buFont typeface="Arial" panose="020B0604020202020204" pitchFamily="34" charset="0"/>
              <a:buChar char="•"/>
            </a:pPr>
            <a:r>
              <a:rPr lang="en-GB" sz="2000" b="1" dirty="0">
                <a:latin typeface="Arial" panose="020B0604020202020204" pitchFamily="34" charset="0"/>
                <a:ea typeface="Times New Roman" panose="02020603050405020304" pitchFamily="18" charset="0"/>
              </a:rPr>
              <a:t>Returning at 6pm</a:t>
            </a:r>
            <a:endParaRPr lang="en-GB" sz="2000" dirty="0">
              <a:latin typeface="Times New Roman" panose="02020603050405020304" pitchFamily="18" charset="0"/>
              <a:ea typeface="Times New Roman" panose="02020603050405020304" pitchFamily="18" charset="0"/>
            </a:endParaRPr>
          </a:p>
          <a:p>
            <a:pPr algn="just">
              <a:spcAft>
                <a:spcPts val="0"/>
              </a:spcAft>
            </a:pPr>
            <a:r>
              <a:rPr lang="en-GB" sz="2000" dirty="0">
                <a:latin typeface="Arial" panose="020B0604020202020204" pitchFamily="34" charset="0"/>
                <a:ea typeface="Times New Roman" panose="02020603050405020304" pitchFamily="18" charset="0"/>
              </a:rPr>
              <a:t> </a:t>
            </a:r>
            <a:endParaRPr lang="en-GB" sz="2000" dirty="0">
              <a:latin typeface="Times New Roman" panose="02020603050405020304" pitchFamily="18" charset="0"/>
              <a:ea typeface="Times New Roman" panose="02020603050405020304" pitchFamily="18" charset="0"/>
            </a:endParaRPr>
          </a:p>
          <a:p>
            <a:pPr algn="just">
              <a:spcAft>
                <a:spcPts val="0"/>
              </a:spcAft>
            </a:pPr>
            <a:r>
              <a:rPr lang="en-GB" sz="2000" b="1" dirty="0">
                <a:latin typeface="Arial" panose="020B0604020202020204" pitchFamily="34" charset="0"/>
                <a:ea typeface="Times New Roman" panose="02020603050405020304" pitchFamily="18" charset="0"/>
              </a:rPr>
              <a:t>Young Shakespeare - Fri 10</a:t>
            </a:r>
            <a:r>
              <a:rPr lang="en-GB" sz="2000" b="1" baseline="30000" dirty="0">
                <a:latin typeface="Arial" panose="020B0604020202020204" pitchFamily="34" charset="0"/>
                <a:ea typeface="Times New Roman" panose="02020603050405020304" pitchFamily="18" charset="0"/>
              </a:rPr>
              <a:t>th</a:t>
            </a:r>
            <a:r>
              <a:rPr lang="en-GB" sz="2000" b="1" dirty="0">
                <a:latin typeface="Arial" panose="020B0604020202020204" pitchFamily="34" charset="0"/>
                <a:ea typeface="Times New Roman" panose="02020603050405020304" pitchFamily="18" charset="0"/>
              </a:rPr>
              <a:t> October</a:t>
            </a:r>
          </a:p>
          <a:p>
            <a:pPr algn="just">
              <a:spcAft>
                <a:spcPts val="0"/>
              </a:spcAft>
            </a:pPr>
            <a:endParaRPr lang="en-GB" sz="2000" b="1" dirty="0">
              <a:latin typeface="Arial" panose="020B0604020202020204" pitchFamily="34" charset="0"/>
              <a:ea typeface="Times New Roman" panose="02020603050405020304" pitchFamily="18" charset="0"/>
            </a:endParaRPr>
          </a:p>
          <a:p>
            <a:pPr algn="just">
              <a:spcAft>
                <a:spcPts val="0"/>
              </a:spcAft>
            </a:pPr>
            <a:r>
              <a:rPr lang="en-GB" sz="2000" b="1" dirty="0">
                <a:latin typeface="Arial" panose="020B0604020202020204" pitchFamily="34" charset="0"/>
                <a:ea typeface="Times New Roman" panose="02020603050405020304" pitchFamily="18" charset="0"/>
              </a:rPr>
              <a:t>Year 6 Afternoon tea concert - </a:t>
            </a:r>
          </a:p>
          <a:p>
            <a:pPr algn="just">
              <a:spcAft>
                <a:spcPts val="0"/>
              </a:spcAft>
            </a:pPr>
            <a:endParaRPr lang="en-GB" sz="2000" b="1" dirty="0">
              <a:latin typeface="Arial" panose="020B0604020202020204" pitchFamily="34" charset="0"/>
              <a:ea typeface="Times New Roman" panose="02020603050405020304" pitchFamily="18" charset="0"/>
            </a:endParaRPr>
          </a:p>
          <a:p>
            <a:pPr algn="just">
              <a:spcAft>
                <a:spcPts val="0"/>
              </a:spcAft>
            </a:pPr>
            <a:endParaRPr lang="en-GB" sz="2000" dirty="0">
              <a:latin typeface="Times New Roman" panose="02020603050405020304" pitchFamily="18" charset="0"/>
              <a:ea typeface="Times New Roman" panose="02020603050405020304" pitchFamily="18" charset="0"/>
            </a:endParaRPr>
          </a:p>
          <a:p>
            <a:pPr algn="just">
              <a:spcAft>
                <a:spcPts val="0"/>
              </a:spcAft>
            </a:pPr>
            <a:r>
              <a:rPr lang="en-GB" sz="2000" b="1" dirty="0">
                <a:latin typeface="Arial" panose="020B0604020202020204" pitchFamily="34" charset="0"/>
                <a:ea typeface="Times New Roman" panose="02020603050405020304" pitchFamily="18" charset="0"/>
              </a:rPr>
              <a:t>Victorian day - date tbc </a:t>
            </a:r>
            <a:endParaRPr lang="en-GB" sz="2000" dirty="0">
              <a:latin typeface="Times New Roman" panose="02020603050405020304" pitchFamily="18" charset="0"/>
              <a:ea typeface="Times New Roman" panose="02020603050405020304" pitchFamily="18" charset="0"/>
            </a:endParaRPr>
          </a:p>
          <a:p>
            <a:pPr algn="just">
              <a:spcAft>
                <a:spcPts val="0"/>
              </a:spcAft>
            </a:pPr>
            <a:endParaRPr lang="en-GB" sz="2000" b="1" dirty="0">
              <a:latin typeface="Arial" panose="020B0604020202020204" pitchFamily="34" charset="0"/>
              <a:ea typeface="Times New Roman" panose="02020603050405020304" pitchFamily="18" charset="0"/>
            </a:endParaRPr>
          </a:p>
          <a:p>
            <a:pPr algn="just">
              <a:spcAft>
                <a:spcPts val="0"/>
              </a:spcAft>
            </a:pPr>
            <a:r>
              <a:rPr lang="en-GB" sz="2000" b="1" dirty="0">
                <a:latin typeface="Arial" panose="020B0604020202020204" pitchFamily="34" charset="0"/>
                <a:ea typeface="Times New Roman" panose="02020603050405020304" pitchFamily="18" charset="0"/>
              </a:rPr>
              <a:t>Genome Campus - tbc</a:t>
            </a:r>
          </a:p>
          <a:p>
            <a:pPr algn="just">
              <a:spcAft>
                <a:spcPts val="0"/>
              </a:spcAft>
            </a:pPr>
            <a:endParaRPr lang="en-GB" sz="2000" b="1" dirty="0">
              <a:latin typeface="Arial" panose="020B0604020202020204" pitchFamily="34" charset="0"/>
              <a:ea typeface="Times New Roman" panose="02020603050405020304" pitchFamily="18" charset="0"/>
            </a:endParaRPr>
          </a:p>
          <a:p>
            <a:pPr algn="just">
              <a:spcAft>
                <a:spcPts val="0"/>
              </a:spcAft>
            </a:pPr>
            <a:r>
              <a:rPr lang="en-GB" sz="2000" b="1" dirty="0">
                <a:latin typeface="Arial" panose="020B0604020202020204" pitchFamily="34" charset="0"/>
                <a:ea typeface="Times New Roman" panose="02020603050405020304" pitchFamily="18" charset="0"/>
              </a:rPr>
              <a:t>Crucial Crew – usually in June at a local venue (no cost)</a:t>
            </a:r>
          </a:p>
          <a:p>
            <a:pPr algn="just">
              <a:spcAft>
                <a:spcPts val="0"/>
              </a:spcAft>
            </a:pPr>
            <a:endParaRPr lang="en-GB" sz="20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681675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Residential</a:t>
            </a:r>
          </a:p>
        </p:txBody>
      </p:sp>
      <p:sp>
        <p:nvSpPr>
          <p:cNvPr id="2" name="TextBox 1"/>
          <p:cNvSpPr txBox="1"/>
          <p:nvPr/>
        </p:nvSpPr>
        <p:spPr>
          <a:xfrm>
            <a:off x="1295400" y="1909216"/>
            <a:ext cx="9601200" cy="3970318"/>
          </a:xfrm>
          <a:prstGeom prst="rect">
            <a:avLst/>
          </a:prstGeom>
          <a:noFill/>
        </p:spPr>
        <p:txBody>
          <a:bodyPr wrap="square" rtlCol="0">
            <a:spAutoFit/>
          </a:bodyPr>
          <a:lstStyle/>
          <a:p>
            <a:pPr marL="457200" indent="-457200">
              <a:buFont typeface="Arial" panose="020B0604020202020204" pitchFamily="34" charset="0"/>
              <a:buChar char="•"/>
            </a:pPr>
            <a:r>
              <a:rPr lang="en-GB" sz="2800" dirty="0"/>
              <a:t>Residential visit/</a:t>
            </a:r>
          </a:p>
          <a:p>
            <a:pPr marL="457200" indent="-457200">
              <a:buFont typeface="Arial" panose="020B0604020202020204" pitchFamily="34" charset="0"/>
              <a:buChar char="•"/>
            </a:pPr>
            <a:r>
              <a:rPr lang="en-GB" sz="2800" dirty="0"/>
              <a:t>Centre is run by Cambridgeshire Education Authority.</a:t>
            </a:r>
          </a:p>
          <a:p>
            <a:pPr marL="457200" indent="-457200">
              <a:buFont typeface="Arial" panose="020B0604020202020204" pitchFamily="34" charset="0"/>
              <a:buChar char="•"/>
            </a:pPr>
            <a:r>
              <a:rPr lang="en-GB" sz="2800" dirty="0"/>
              <a:t>You will receive a letter detailing costs and a payment schedule if you would like to pay in monthly instalments. </a:t>
            </a:r>
          </a:p>
          <a:p>
            <a:pPr marL="457200" indent="-457200">
              <a:buFont typeface="Arial" panose="020B0604020202020204" pitchFamily="34" charset="0"/>
              <a:buChar char="•"/>
            </a:pPr>
            <a:r>
              <a:rPr lang="en-GB" sz="2800" dirty="0"/>
              <a:t>Activities can include kayaking, raft building, archery, mountain biking, climbing, sailing, Challenge and low ropes. </a:t>
            </a:r>
          </a:p>
          <a:p>
            <a:pPr marL="457200" indent="-457200">
              <a:buFont typeface="Arial" panose="020B0604020202020204" pitchFamily="34" charset="0"/>
              <a:buChar char="•"/>
            </a:pPr>
            <a:r>
              <a:rPr lang="en-GB" sz="2800" dirty="0"/>
              <a:t>Last year, cost £315- should be similar to this.</a:t>
            </a:r>
          </a:p>
          <a:p>
            <a:pPr marL="457200" indent="-457200">
              <a:buFont typeface="Arial" panose="020B0604020202020204" pitchFamily="34" charset="0"/>
              <a:buChar char="•"/>
            </a:pPr>
            <a:r>
              <a:rPr lang="en-GB" sz="2800" dirty="0"/>
              <a:t>A meeting will take place in the summer term- attendance at this meeting is essential.  </a:t>
            </a:r>
            <a:endParaRPr lang="en-GB" dirty="0"/>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2308883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Secondary Transfer</a:t>
            </a:r>
          </a:p>
        </p:txBody>
      </p:sp>
      <p:sp>
        <p:nvSpPr>
          <p:cNvPr id="2" name="TextBox 1"/>
          <p:cNvSpPr txBox="1"/>
          <p:nvPr/>
        </p:nvSpPr>
        <p:spPr>
          <a:xfrm>
            <a:off x="1295400" y="1909216"/>
            <a:ext cx="9601200" cy="4154984"/>
          </a:xfrm>
          <a:prstGeom prst="rect">
            <a:avLst/>
          </a:prstGeom>
          <a:noFill/>
        </p:spPr>
        <p:txBody>
          <a:bodyPr wrap="square" rtlCol="0">
            <a:spAutoFit/>
          </a:bodyPr>
          <a:lstStyle/>
          <a:p>
            <a:r>
              <a:rPr lang="en-GB" sz="2400" dirty="0"/>
              <a:t>The application process for secondary school places opens on </a:t>
            </a:r>
            <a:r>
              <a:rPr lang="en-GB" sz="2400" b="1" dirty="0"/>
              <a:t>12</a:t>
            </a:r>
            <a:r>
              <a:rPr lang="en-GB" sz="2400" b="1" baseline="30000" dirty="0"/>
              <a:t>th</a:t>
            </a:r>
            <a:r>
              <a:rPr lang="en-GB" sz="2400" b="1" dirty="0"/>
              <a:t> September.</a:t>
            </a:r>
            <a:r>
              <a:rPr lang="en-GB" sz="2400" dirty="0"/>
              <a:t>  You can apply online at </a:t>
            </a:r>
            <a:r>
              <a:rPr lang="en-GB" sz="2400" dirty="0">
                <a:hlinkClick r:id="rId2"/>
              </a:rPr>
              <a:t>www.essex.gov.uk</a:t>
            </a:r>
            <a:endParaRPr lang="en-GB" sz="2400" dirty="0"/>
          </a:p>
          <a:p>
            <a:r>
              <a:rPr lang="en-GB" sz="2400" dirty="0"/>
              <a:t> </a:t>
            </a:r>
          </a:p>
          <a:p>
            <a:r>
              <a:rPr lang="en-GB" sz="2400" dirty="0"/>
              <a:t>Open Evenings:</a:t>
            </a:r>
          </a:p>
          <a:p>
            <a:pPr lvl="0"/>
            <a:r>
              <a:rPr lang="en-GB" sz="2400" b="1" dirty="0"/>
              <a:t>SWCHS </a:t>
            </a:r>
            <a:r>
              <a:rPr lang="en-GB" sz="2400" dirty="0"/>
              <a:t>Thursday 2</a:t>
            </a:r>
            <a:r>
              <a:rPr lang="en-GB" sz="2400" baseline="30000" dirty="0"/>
              <a:t>nd</a:t>
            </a:r>
            <a:r>
              <a:rPr lang="en-GB" sz="2400" dirty="0"/>
              <a:t> October 4.30pm - 7.30pm</a:t>
            </a:r>
          </a:p>
          <a:p>
            <a:pPr lvl="0"/>
            <a:r>
              <a:rPr lang="en-GB" sz="2400" b="1" dirty="0"/>
              <a:t>JFAN</a:t>
            </a:r>
            <a:r>
              <a:rPr lang="en-GB" sz="2400" dirty="0"/>
              <a:t> Thursday 11</a:t>
            </a:r>
            <a:r>
              <a:rPr lang="en-GB" sz="2400" baseline="30000" dirty="0"/>
              <a:t>th</a:t>
            </a:r>
            <a:r>
              <a:rPr lang="en-GB" sz="2400" dirty="0"/>
              <a:t> September timings tbc</a:t>
            </a:r>
          </a:p>
          <a:p>
            <a:pPr lvl="0"/>
            <a:r>
              <a:rPr lang="en-GB" sz="2400" b="1" dirty="0"/>
              <a:t>St Mary’s Bishop’s Stortford </a:t>
            </a:r>
            <a:r>
              <a:rPr lang="en-GB" sz="2400" dirty="0"/>
              <a:t>Wednesday 24</a:t>
            </a:r>
            <a:r>
              <a:rPr lang="en-GB" sz="2400" baseline="30000" dirty="0"/>
              <a:t>th</a:t>
            </a:r>
            <a:r>
              <a:rPr lang="en-GB" sz="2400" dirty="0"/>
              <a:t> September 6pm - 8.30pm </a:t>
            </a:r>
          </a:p>
          <a:p>
            <a:pPr lvl="0"/>
            <a:r>
              <a:rPr lang="en-GB" sz="2400" b="1" dirty="0" err="1"/>
              <a:t>Hockerill</a:t>
            </a:r>
            <a:r>
              <a:rPr lang="en-GB" sz="2400" dirty="0"/>
              <a:t> Saturday 13</a:t>
            </a:r>
            <a:r>
              <a:rPr lang="en-GB" sz="2400" baseline="30000" dirty="0"/>
              <a:t>th</a:t>
            </a:r>
            <a:r>
              <a:rPr lang="en-GB" sz="2400" dirty="0"/>
              <a:t> September 8.45am - 12.30pm</a:t>
            </a:r>
          </a:p>
          <a:p>
            <a:endParaRPr lang="en-GB" sz="2400" dirty="0"/>
          </a:p>
          <a:p>
            <a:r>
              <a:rPr lang="en-GB" sz="2400" dirty="0"/>
              <a:t>You may need to book talks by the </a:t>
            </a:r>
            <a:r>
              <a:rPr lang="en-GB" sz="2400" dirty="0" err="1"/>
              <a:t>headteachers</a:t>
            </a:r>
            <a:r>
              <a:rPr lang="en-GB" sz="2400" dirty="0"/>
              <a:t>, which are usually at specific times during the open evenings.</a:t>
            </a:r>
            <a:endParaRPr lang="en-GB" sz="36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8CE4E0FA-40E5-4D4D-AB28-394EACD044C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3441682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1122363"/>
            <a:ext cx="9144000" cy="1114400"/>
          </a:xfrm>
        </p:spPr>
        <p:txBody>
          <a:bodyPr/>
          <a:lstStyle/>
          <a:p>
            <a:r>
              <a:rPr lang="en-GB" b="1" dirty="0"/>
              <a:t>Our Aims</a:t>
            </a:r>
          </a:p>
        </p:txBody>
      </p:sp>
      <p:sp>
        <p:nvSpPr>
          <p:cNvPr id="2" name="TextBox 1"/>
          <p:cNvSpPr txBox="1"/>
          <p:nvPr/>
        </p:nvSpPr>
        <p:spPr>
          <a:xfrm>
            <a:off x="1524000" y="2646496"/>
            <a:ext cx="9603475" cy="3108543"/>
          </a:xfrm>
          <a:prstGeom prst="rect">
            <a:avLst/>
          </a:prstGeom>
          <a:noFill/>
        </p:spPr>
        <p:txBody>
          <a:bodyPr wrap="square" rtlCol="0">
            <a:spAutoFit/>
          </a:bodyPr>
          <a:lstStyle/>
          <a:p>
            <a:pPr marL="285750" lvl="0" indent="-285750">
              <a:buFont typeface="Arial" panose="020B0604020202020204" pitchFamily="34" charset="0"/>
              <a:buChar char="•"/>
            </a:pPr>
            <a:r>
              <a:rPr lang="en-GB" sz="2800" b="1" dirty="0"/>
              <a:t>Work hard, always following our School Mission Statement- </a:t>
            </a:r>
            <a:r>
              <a:rPr lang="en-GB" sz="2800" b="1" i="1" dirty="0"/>
              <a:t>Learning to Love, Loving to Learn, Through Jesus</a:t>
            </a:r>
            <a:endParaRPr lang="en-GB" sz="2800" b="1" dirty="0"/>
          </a:p>
          <a:p>
            <a:pPr marL="285750" lvl="0" indent="-285750">
              <a:buFont typeface="Arial" panose="020B0604020202020204" pitchFamily="34" charset="0"/>
              <a:buChar char="•"/>
            </a:pPr>
            <a:r>
              <a:rPr lang="en-GB" sz="2800" b="1" dirty="0"/>
              <a:t>Get the children Secondary ready- develop independence and confidence</a:t>
            </a:r>
          </a:p>
          <a:p>
            <a:pPr marL="285750" lvl="0" indent="-285750">
              <a:buFont typeface="Arial" panose="020B0604020202020204" pitchFamily="34" charset="0"/>
              <a:buChar char="•"/>
            </a:pPr>
            <a:r>
              <a:rPr lang="en-GB" sz="2800" b="1" dirty="0"/>
              <a:t>Prepare the children to feel confident in demonstrating their true capabilities in SATs in May</a:t>
            </a:r>
          </a:p>
          <a:p>
            <a:pPr marL="285750" lvl="0" indent="-285750">
              <a:buFont typeface="Arial" panose="020B0604020202020204" pitchFamily="34" charset="0"/>
              <a:buChar char="•"/>
            </a:pPr>
            <a:r>
              <a:rPr lang="en-GB" sz="2800" b="1" dirty="0"/>
              <a:t>Have lots of fun and new experiences along the way</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2443706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Secondary Transfer</a:t>
            </a:r>
          </a:p>
        </p:txBody>
      </p:sp>
      <p:sp>
        <p:nvSpPr>
          <p:cNvPr id="2" name="TextBox 1"/>
          <p:cNvSpPr txBox="1"/>
          <p:nvPr/>
        </p:nvSpPr>
        <p:spPr>
          <a:xfrm>
            <a:off x="1295400" y="1909216"/>
            <a:ext cx="9601200" cy="4401205"/>
          </a:xfrm>
          <a:prstGeom prst="rect">
            <a:avLst/>
          </a:prstGeom>
          <a:noFill/>
        </p:spPr>
        <p:txBody>
          <a:bodyPr wrap="square" rtlCol="0">
            <a:spAutoFit/>
          </a:bodyPr>
          <a:lstStyle/>
          <a:p>
            <a:r>
              <a:rPr lang="en-GB" sz="2000" b="1" u="sng" dirty="0"/>
              <a:t>There is a national closing date for applications: </a:t>
            </a:r>
            <a:endParaRPr lang="en-GB" sz="2000" dirty="0"/>
          </a:p>
          <a:p>
            <a:r>
              <a:rPr lang="en-GB" sz="2000" b="1" dirty="0"/>
              <a:t>31</a:t>
            </a:r>
            <a:r>
              <a:rPr lang="en-GB" sz="2000" b="1" baseline="30000" dirty="0"/>
              <a:t>st</a:t>
            </a:r>
            <a:r>
              <a:rPr lang="en-GB" sz="2000" b="1" dirty="0"/>
              <a:t> October 2025</a:t>
            </a:r>
            <a:endParaRPr lang="en-GB" sz="2000" dirty="0"/>
          </a:p>
          <a:p>
            <a:r>
              <a:rPr lang="en-GB" sz="2000" b="1" dirty="0"/>
              <a:t> </a:t>
            </a:r>
            <a:endParaRPr lang="en-GB" sz="2000" dirty="0"/>
          </a:p>
          <a:p>
            <a:r>
              <a:rPr lang="en-GB" sz="2000" b="1" u="sng" dirty="0"/>
              <a:t>NB </a:t>
            </a:r>
            <a:r>
              <a:rPr lang="en-GB" sz="2000" b="1" dirty="0"/>
              <a:t>You need to complete a SIF (supplementary information form) for Catholic Schools </a:t>
            </a:r>
            <a:r>
              <a:rPr lang="en-GB" sz="2000" b="1" dirty="0" err="1"/>
              <a:t>eg</a:t>
            </a:r>
            <a:r>
              <a:rPr lang="en-GB" sz="2000" b="1" dirty="0"/>
              <a:t>. St Mary’s. </a:t>
            </a:r>
            <a:endParaRPr lang="en-GB" sz="2000" dirty="0"/>
          </a:p>
          <a:p>
            <a:r>
              <a:rPr lang="en-GB" sz="2000" b="1" dirty="0"/>
              <a:t> </a:t>
            </a:r>
            <a:endParaRPr lang="en-GB" sz="2000" dirty="0"/>
          </a:p>
          <a:p>
            <a:r>
              <a:rPr lang="en-GB" sz="2000" b="1" dirty="0"/>
              <a:t>Apply on one form to the County in which you live. If you live in Essex and apply to a Hertfordshire school, Essex will pass on the application to Hertfordshire county.</a:t>
            </a:r>
            <a:endParaRPr lang="en-GB" sz="2000" dirty="0"/>
          </a:p>
          <a:p>
            <a:r>
              <a:rPr lang="en-GB" sz="2000" b="1" dirty="0"/>
              <a:t>DON’T MISS THE DEADLINE or your application is treated as late and will only be processed after all the on-time applications.</a:t>
            </a:r>
            <a:endParaRPr lang="en-GB" sz="2000" dirty="0"/>
          </a:p>
          <a:p>
            <a:r>
              <a:rPr lang="en-GB" sz="2000" b="1" dirty="0"/>
              <a:t> </a:t>
            </a:r>
            <a:endParaRPr lang="en-GB" sz="2000" dirty="0"/>
          </a:p>
          <a:p>
            <a:r>
              <a:rPr lang="en-GB" sz="2000" b="1" dirty="0"/>
              <a:t>Can apply online at </a:t>
            </a:r>
            <a:r>
              <a:rPr lang="en-GB" sz="2000" b="1" dirty="0">
                <a:hlinkClick r:id="rId2"/>
              </a:rPr>
              <a:t>www.essex.gov.uk</a:t>
            </a:r>
            <a:endParaRPr lang="en-GB" sz="2000" b="1" dirty="0"/>
          </a:p>
          <a:p>
            <a:endParaRPr lang="en-GB" sz="2000" dirty="0"/>
          </a:p>
          <a:p>
            <a:r>
              <a:rPr lang="en-GB" sz="2000" dirty="0"/>
              <a:t>You will hear the outcome of applications on National Offer Day </a:t>
            </a:r>
            <a:r>
              <a:rPr lang="en-GB" sz="2000" b="1" dirty="0"/>
              <a:t>March 2</a:t>
            </a:r>
            <a:r>
              <a:rPr lang="en-GB" sz="2000" b="1" baseline="30000" dirty="0"/>
              <a:t>nd</a:t>
            </a:r>
            <a:r>
              <a:rPr lang="en-GB" sz="2000" b="1" dirty="0"/>
              <a:t> 2026</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2042602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Secondary Transfer</a:t>
            </a:r>
          </a:p>
        </p:txBody>
      </p:sp>
      <p:sp>
        <p:nvSpPr>
          <p:cNvPr id="2" name="TextBox 1"/>
          <p:cNvSpPr txBox="1"/>
          <p:nvPr/>
        </p:nvSpPr>
        <p:spPr>
          <a:xfrm>
            <a:off x="1295400" y="1909216"/>
            <a:ext cx="9601200" cy="3785652"/>
          </a:xfrm>
          <a:prstGeom prst="rect">
            <a:avLst/>
          </a:prstGeom>
          <a:noFill/>
        </p:spPr>
        <p:txBody>
          <a:bodyPr wrap="square" rtlCol="0">
            <a:spAutoFit/>
          </a:bodyPr>
          <a:lstStyle/>
          <a:p>
            <a:pPr marL="571500" indent="-571500">
              <a:buFont typeface="Arial" panose="020B0604020202020204" pitchFamily="34" charset="0"/>
              <a:buChar char="•"/>
            </a:pPr>
            <a:r>
              <a:rPr lang="en-GB" sz="4000" dirty="0"/>
              <a:t>We have very good links with all of the secondary schools. </a:t>
            </a:r>
          </a:p>
          <a:p>
            <a:pPr marL="571500" indent="-571500">
              <a:buFont typeface="Arial" panose="020B0604020202020204" pitchFamily="34" charset="0"/>
              <a:buChar char="•"/>
            </a:pPr>
            <a:r>
              <a:rPr lang="en-GB" sz="4000" dirty="0"/>
              <a:t>SWCHS have taster lessons/transition projects in summer term. </a:t>
            </a:r>
          </a:p>
          <a:p>
            <a:pPr marL="571500" indent="-571500">
              <a:buFont typeface="Arial" panose="020B0604020202020204" pitchFamily="34" charset="0"/>
              <a:buChar char="•"/>
            </a:pPr>
            <a:r>
              <a:rPr lang="en-GB" sz="4000" dirty="0"/>
              <a:t>All schools have liaison visits and handover meetings with Y6 teachers.</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22213116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SATs</a:t>
            </a:r>
          </a:p>
        </p:txBody>
      </p:sp>
      <p:sp>
        <p:nvSpPr>
          <p:cNvPr id="2" name="TextBox 1"/>
          <p:cNvSpPr txBox="1"/>
          <p:nvPr/>
        </p:nvSpPr>
        <p:spPr>
          <a:xfrm>
            <a:off x="1295400" y="1909216"/>
            <a:ext cx="9601200" cy="4955203"/>
          </a:xfrm>
          <a:prstGeom prst="rect">
            <a:avLst/>
          </a:prstGeom>
          <a:noFill/>
        </p:spPr>
        <p:txBody>
          <a:bodyPr wrap="square" rtlCol="0">
            <a:spAutoFit/>
          </a:bodyPr>
          <a:lstStyle/>
          <a:p>
            <a:r>
              <a:rPr lang="en-GB" b="1" u="sng" dirty="0"/>
              <a:t> </a:t>
            </a:r>
            <a:endParaRPr lang="en-GB" dirty="0"/>
          </a:p>
          <a:p>
            <a:r>
              <a:rPr lang="en-GB" sz="2800" dirty="0"/>
              <a:t>Statutory Key Stage 2 tests</a:t>
            </a:r>
          </a:p>
          <a:p>
            <a:r>
              <a:rPr lang="en-GB" sz="2800" b="1" dirty="0"/>
              <a:t>Dates: Monday 11</a:t>
            </a:r>
            <a:r>
              <a:rPr lang="en-GB" sz="2800" b="1" baseline="30000" dirty="0"/>
              <a:t>th </a:t>
            </a:r>
            <a:r>
              <a:rPr lang="en-GB" sz="2800" b="1" dirty="0"/>
              <a:t>May – Thursday 14</a:t>
            </a:r>
            <a:r>
              <a:rPr lang="en-GB" sz="2800" b="1" baseline="30000" dirty="0"/>
              <a:t>th</a:t>
            </a:r>
            <a:r>
              <a:rPr lang="en-GB" sz="2800" b="1" dirty="0"/>
              <a:t> May 2026</a:t>
            </a:r>
            <a:endParaRPr lang="en-GB" sz="2800" dirty="0"/>
          </a:p>
          <a:p>
            <a:r>
              <a:rPr lang="en-GB" sz="2800" b="1" dirty="0"/>
              <a:t> </a:t>
            </a:r>
            <a:endParaRPr lang="en-GB" sz="2800" dirty="0"/>
          </a:p>
          <a:p>
            <a:r>
              <a:rPr lang="en-GB" sz="2800" b="1" dirty="0"/>
              <a:t>SPAG test - grammar, punctuation and spelling (45 </a:t>
            </a:r>
            <a:r>
              <a:rPr lang="en-GB" sz="2800" b="1" dirty="0" err="1"/>
              <a:t>mins</a:t>
            </a:r>
            <a:r>
              <a:rPr lang="en-GB" sz="2800" b="1" dirty="0"/>
              <a:t>)</a:t>
            </a:r>
            <a:endParaRPr lang="en-GB" sz="2800" dirty="0"/>
          </a:p>
          <a:p>
            <a:r>
              <a:rPr lang="en-GB" sz="2800" b="1" dirty="0"/>
              <a:t> </a:t>
            </a:r>
            <a:endParaRPr lang="en-GB" sz="2800" dirty="0"/>
          </a:p>
          <a:p>
            <a:r>
              <a:rPr lang="en-GB" sz="2800" b="1" dirty="0"/>
              <a:t>Reading comprehension - 3 texts plus comprehension questions (1 hour)</a:t>
            </a:r>
            <a:endParaRPr lang="en-GB" sz="2800" dirty="0"/>
          </a:p>
          <a:p>
            <a:r>
              <a:rPr lang="en-GB" sz="2800" b="1" dirty="0"/>
              <a:t> </a:t>
            </a:r>
            <a:endParaRPr lang="en-GB" sz="2800" dirty="0"/>
          </a:p>
          <a:p>
            <a:r>
              <a:rPr lang="en-GB" sz="2800" b="1" dirty="0"/>
              <a:t>Maths - formal arithmetic test (30 </a:t>
            </a:r>
            <a:r>
              <a:rPr lang="en-GB" sz="2800" b="1" dirty="0" err="1"/>
              <a:t>mins</a:t>
            </a:r>
            <a:r>
              <a:rPr lang="en-GB" sz="2800" b="1" dirty="0"/>
              <a:t>) and two problem-solving and reasoning maths tests (40 </a:t>
            </a:r>
            <a:r>
              <a:rPr lang="en-GB" sz="2800" b="1" dirty="0" err="1"/>
              <a:t>mins</a:t>
            </a:r>
            <a:r>
              <a:rPr lang="en-GB" sz="2800" b="1" dirty="0"/>
              <a:t> each)</a:t>
            </a:r>
            <a:endParaRPr lang="en-GB" sz="2800" dirty="0"/>
          </a:p>
          <a:p>
            <a:r>
              <a:rPr lang="en-GB" b="1" dirty="0"/>
              <a:t> </a:t>
            </a:r>
            <a:endParaRPr lang="en-GB" dirty="0"/>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457479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SATs</a:t>
            </a:r>
          </a:p>
        </p:txBody>
      </p:sp>
      <p:sp>
        <p:nvSpPr>
          <p:cNvPr id="2" name="TextBox 1"/>
          <p:cNvSpPr txBox="1"/>
          <p:nvPr/>
        </p:nvSpPr>
        <p:spPr>
          <a:xfrm>
            <a:off x="1524000" y="1974530"/>
            <a:ext cx="9601200" cy="4832092"/>
          </a:xfrm>
          <a:prstGeom prst="rect">
            <a:avLst/>
          </a:prstGeom>
          <a:noFill/>
        </p:spPr>
        <p:txBody>
          <a:bodyPr wrap="square" rtlCol="0">
            <a:spAutoFit/>
          </a:bodyPr>
          <a:lstStyle/>
          <a:p>
            <a:pPr algn="just">
              <a:spcAft>
                <a:spcPts val="0"/>
              </a:spcAft>
            </a:pPr>
            <a:r>
              <a:rPr lang="en-GB" dirty="0">
                <a:latin typeface="Arial" panose="020B0604020202020204" pitchFamily="34" charset="0"/>
                <a:ea typeface="Times New Roman" panose="02020603050405020304" pitchFamily="18" charset="0"/>
              </a:rPr>
              <a:t>No writing composition test- however, we have to submit our teacher assessment of writing to the </a:t>
            </a:r>
            <a:r>
              <a:rPr lang="en-GB" dirty="0" err="1">
                <a:latin typeface="Arial" panose="020B0604020202020204" pitchFamily="34" charset="0"/>
                <a:ea typeface="Times New Roman" panose="02020603050405020304" pitchFamily="18" charset="0"/>
              </a:rPr>
              <a:t>DfE</a:t>
            </a:r>
            <a:r>
              <a:rPr lang="en-GB" dirty="0">
                <a:latin typeface="Arial" panose="020B0604020202020204" pitchFamily="34" charset="0"/>
                <a:ea typeface="Times New Roman" panose="02020603050405020304" pitchFamily="18" charset="0"/>
              </a:rPr>
              <a:t>. So, writing across a range of genres is assessed by the class teacher. Writing levels may be moderated by an external moderator from the County. This usually happens once every three years. </a:t>
            </a:r>
            <a:endParaRPr lang="en-GB" dirty="0">
              <a:latin typeface="Times New Roman" panose="02020603050405020304" pitchFamily="18" charset="0"/>
              <a:ea typeface="Times New Roman" panose="02020603050405020304" pitchFamily="18" charset="0"/>
            </a:endParaRPr>
          </a:p>
          <a:p>
            <a:pPr algn="just">
              <a:spcAft>
                <a:spcPts val="0"/>
              </a:spcAft>
            </a:pPr>
            <a:r>
              <a:rPr lang="en-GB" dirty="0">
                <a:latin typeface="Arial" panose="020B0604020202020204" pitchFamily="34" charset="0"/>
                <a:ea typeface="Times New Roman" panose="02020603050405020304" pitchFamily="18" charset="0"/>
              </a:rPr>
              <a:t>The writing criteria is challenging and it is no longer ‘best fit’- children have to tick every box- including </a:t>
            </a:r>
            <a:r>
              <a:rPr lang="en-GB" b="1" dirty="0">
                <a:latin typeface="Arial" panose="020B0604020202020204" pitchFamily="34" charset="0"/>
                <a:ea typeface="Times New Roman" panose="02020603050405020304" pitchFamily="18" charset="0"/>
              </a:rPr>
              <a:t>handwriting</a:t>
            </a:r>
            <a:r>
              <a:rPr lang="en-GB" dirty="0">
                <a:latin typeface="Arial" panose="020B0604020202020204" pitchFamily="34" charset="0"/>
                <a:ea typeface="Times New Roman" panose="02020603050405020304" pitchFamily="18" charset="0"/>
              </a:rPr>
              <a:t> and </a:t>
            </a:r>
            <a:r>
              <a:rPr lang="en-GB" b="1" dirty="0">
                <a:latin typeface="Arial" panose="020B0604020202020204" pitchFamily="34" charset="0"/>
                <a:ea typeface="Times New Roman" panose="02020603050405020304" pitchFamily="18" charset="0"/>
              </a:rPr>
              <a:t>spelling</a:t>
            </a:r>
            <a:r>
              <a:rPr lang="en-GB" dirty="0">
                <a:latin typeface="Arial" panose="020B0604020202020204" pitchFamily="34" charset="0"/>
                <a:ea typeface="Times New Roman" panose="02020603050405020304" pitchFamily="18" charset="0"/>
              </a:rPr>
              <a:t>.</a:t>
            </a:r>
          </a:p>
          <a:p>
            <a:pPr algn="just"/>
            <a:r>
              <a:rPr lang="en-GB" dirty="0">
                <a:latin typeface="Arial" panose="020B0604020202020204" pitchFamily="34" charset="0"/>
                <a:ea typeface="Times New Roman" panose="02020603050405020304" pitchFamily="18" charset="0"/>
              </a:rPr>
              <a:t>Science will also be teacher assessed (no formal test) and the results submitted to the </a:t>
            </a:r>
            <a:r>
              <a:rPr lang="en-GB" dirty="0" err="1">
                <a:latin typeface="Arial" panose="020B0604020202020204" pitchFamily="34" charset="0"/>
                <a:ea typeface="Times New Roman" panose="02020603050405020304" pitchFamily="18" charset="0"/>
              </a:rPr>
              <a:t>DfE</a:t>
            </a:r>
            <a:r>
              <a:rPr lang="en-GB" dirty="0">
                <a:latin typeface="Arial" panose="020B0604020202020204" pitchFamily="34" charset="0"/>
                <a:ea typeface="Times New Roman" panose="02020603050405020304" pitchFamily="18" charset="0"/>
              </a:rPr>
              <a:t>.</a:t>
            </a:r>
          </a:p>
          <a:p>
            <a:pPr algn="just">
              <a:spcAft>
                <a:spcPts val="0"/>
              </a:spcAft>
            </a:pPr>
            <a:endParaRPr lang="en-GB" dirty="0">
              <a:latin typeface="Times New Roman" panose="02020603050405020304" pitchFamily="18" charset="0"/>
              <a:ea typeface="Times New Roman" panose="02020603050405020304" pitchFamily="18" charset="0"/>
            </a:endParaRPr>
          </a:p>
          <a:p>
            <a:pPr algn="just">
              <a:spcAft>
                <a:spcPts val="0"/>
              </a:spcAft>
            </a:pPr>
            <a:r>
              <a:rPr lang="en-GB" b="1" dirty="0">
                <a:latin typeface="Arial" panose="020B0604020202020204" pitchFamily="34" charset="0"/>
                <a:ea typeface="Times New Roman" panose="02020603050405020304" pitchFamily="18" charset="0"/>
              </a:rPr>
              <a:t> </a:t>
            </a:r>
            <a:endParaRPr lang="en-GB" dirty="0">
              <a:latin typeface="Times New Roman" panose="02020603050405020304" pitchFamily="18" charset="0"/>
              <a:ea typeface="Times New Roman" panose="02020603050405020304" pitchFamily="18" charset="0"/>
            </a:endParaRPr>
          </a:p>
          <a:p>
            <a:pPr algn="just">
              <a:spcAft>
                <a:spcPts val="0"/>
              </a:spcAft>
            </a:pPr>
            <a:r>
              <a:rPr lang="en-GB" b="1" dirty="0">
                <a:latin typeface="Arial" panose="020B0604020202020204" pitchFamily="34" charset="0"/>
                <a:ea typeface="Times New Roman" panose="02020603050405020304" pitchFamily="18" charset="0"/>
              </a:rPr>
              <a:t>Children must not be away in test week unless there is an extremely valid reason. </a:t>
            </a:r>
          </a:p>
          <a:p>
            <a:pPr algn="just"/>
            <a:r>
              <a:rPr lang="en-GB" dirty="0">
                <a:latin typeface="Arial" panose="020B0604020202020204" pitchFamily="34" charset="0"/>
                <a:ea typeface="Times New Roman" panose="02020603050405020304" pitchFamily="18" charset="0"/>
              </a:rPr>
              <a:t>It is also important that children do not miss days in the weeks prior to SATs as important revision work will be carried out. Therefore, please try to arrange dentist and doctor appointments outside of school hours wherever possible.</a:t>
            </a:r>
          </a:p>
          <a:p>
            <a:r>
              <a:rPr lang="en-GB" dirty="0">
                <a:latin typeface="Arial" panose="020B0604020202020204" pitchFamily="34" charset="0"/>
                <a:ea typeface="Times New Roman" panose="02020603050405020304" pitchFamily="18" charset="0"/>
              </a:rPr>
              <a:t>We will practise test technique during the year.</a:t>
            </a:r>
          </a:p>
          <a:p>
            <a:r>
              <a:rPr lang="en-GB" sz="1600" dirty="0"/>
              <a:t> </a:t>
            </a:r>
          </a:p>
          <a:p>
            <a:pPr algn="just"/>
            <a:endParaRPr lang="en-GB" sz="2000" dirty="0">
              <a:latin typeface="Arial" panose="020B0604020202020204" pitchFamily="34" charset="0"/>
              <a:ea typeface="Times New Roman" panose="02020603050405020304" pitchFamily="18" charset="0"/>
            </a:endParaRPr>
          </a:p>
          <a:p>
            <a:pPr algn="just">
              <a:spcAft>
                <a:spcPts val="0"/>
              </a:spcAft>
            </a:pPr>
            <a:endParaRPr lang="en-GB" sz="2000" b="1" dirty="0">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1906880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SATs</a:t>
            </a:r>
          </a:p>
        </p:txBody>
      </p:sp>
      <p:sp>
        <p:nvSpPr>
          <p:cNvPr id="2" name="TextBox 1"/>
          <p:cNvSpPr txBox="1"/>
          <p:nvPr/>
        </p:nvSpPr>
        <p:spPr>
          <a:xfrm>
            <a:off x="1524000" y="1465153"/>
            <a:ext cx="9601200" cy="2246769"/>
          </a:xfrm>
          <a:prstGeom prst="rect">
            <a:avLst/>
          </a:prstGeom>
          <a:noFill/>
        </p:spPr>
        <p:txBody>
          <a:bodyPr wrap="square" rtlCol="0">
            <a:spAutoFit/>
          </a:bodyPr>
          <a:lstStyle/>
          <a:p>
            <a:r>
              <a:rPr lang="en-GB" sz="2000" dirty="0"/>
              <a:t>All pupils sit the same tests in maths and English.</a:t>
            </a:r>
          </a:p>
          <a:p>
            <a:r>
              <a:rPr lang="en-GB" sz="2000" dirty="0"/>
              <a:t> The tests are marked externally and schools receive the results in July. We will report the results to parents on the school report.</a:t>
            </a:r>
          </a:p>
          <a:p>
            <a:r>
              <a:rPr lang="en-GB" sz="2000" dirty="0"/>
              <a:t> Results will be reported as a scale score with 100 being the national average. </a:t>
            </a:r>
          </a:p>
          <a:p>
            <a:r>
              <a:rPr lang="en-GB" sz="2000" dirty="0"/>
              <a:t>The table below shows the </a:t>
            </a:r>
            <a:r>
              <a:rPr lang="en-GB" sz="2000" b="1" dirty="0"/>
              <a:t>raw scores</a:t>
            </a:r>
            <a:r>
              <a:rPr lang="en-GB" sz="2000" dirty="0"/>
              <a:t> needed over the last few years to reach the expected standard:</a:t>
            </a:r>
          </a:p>
          <a:p>
            <a:endParaRPr lang="en-GB" sz="2000" b="1" dirty="0">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686471435"/>
              </p:ext>
            </p:extLst>
          </p:nvPr>
        </p:nvGraphicFramePr>
        <p:xfrm>
          <a:off x="2740736" y="3399428"/>
          <a:ext cx="6273800" cy="2011680"/>
        </p:xfrm>
        <a:graphic>
          <a:graphicData uri="http://schemas.openxmlformats.org/drawingml/2006/table">
            <a:tbl>
              <a:tblPr firstRow="1" firstCol="1" lastRow="1" lastCol="1" bandRow="1" bandCol="1">
                <a:tableStyleId>{5C22544A-7EE6-4342-B048-85BDC9FD1C3A}</a:tableStyleId>
              </a:tblPr>
              <a:tblGrid>
                <a:gridCol w="967740">
                  <a:extLst>
                    <a:ext uri="{9D8B030D-6E8A-4147-A177-3AD203B41FA5}">
                      <a16:colId xmlns:a16="http://schemas.microsoft.com/office/drawing/2014/main" val="2784660487"/>
                    </a:ext>
                  </a:extLst>
                </a:gridCol>
                <a:gridCol w="476250">
                  <a:extLst>
                    <a:ext uri="{9D8B030D-6E8A-4147-A177-3AD203B41FA5}">
                      <a16:colId xmlns:a16="http://schemas.microsoft.com/office/drawing/2014/main" val="258197900"/>
                    </a:ext>
                  </a:extLst>
                </a:gridCol>
                <a:gridCol w="476250">
                  <a:extLst>
                    <a:ext uri="{9D8B030D-6E8A-4147-A177-3AD203B41FA5}">
                      <a16:colId xmlns:a16="http://schemas.microsoft.com/office/drawing/2014/main" val="3367119093"/>
                    </a:ext>
                  </a:extLst>
                </a:gridCol>
                <a:gridCol w="544195">
                  <a:extLst>
                    <a:ext uri="{9D8B030D-6E8A-4147-A177-3AD203B41FA5}">
                      <a16:colId xmlns:a16="http://schemas.microsoft.com/office/drawing/2014/main" val="4282194408"/>
                    </a:ext>
                  </a:extLst>
                </a:gridCol>
                <a:gridCol w="544195">
                  <a:extLst>
                    <a:ext uri="{9D8B030D-6E8A-4147-A177-3AD203B41FA5}">
                      <a16:colId xmlns:a16="http://schemas.microsoft.com/office/drawing/2014/main" val="1158092222"/>
                    </a:ext>
                  </a:extLst>
                </a:gridCol>
                <a:gridCol w="544195">
                  <a:extLst>
                    <a:ext uri="{9D8B030D-6E8A-4147-A177-3AD203B41FA5}">
                      <a16:colId xmlns:a16="http://schemas.microsoft.com/office/drawing/2014/main" val="191217017"/>
                    </a:ext>
                  </a:extLst>
                </a:gridCol>
                <a:gridCol w="544195">
                  <a:extLst>
                    <a:ext uri="{9D8B030D-6E8A-4147-A177-3AD203B41FA5}">
                      <a16:colId xmlns:a16="http://schemas.microsoft.com/office/drawing/2014/main" val="2528363569"/>
                    </a:ext>
                  </a:extLst>
                </a:gridCol>
                <a:gridCol w="583565">
                  <a:extLst>
                    <a:ext uri="{9D8B030D-6E8A-4147-A177-3AD203B41FA5}">
                      <a16:colId xmlns:a16="http://schemas.microsoft.com/office/drawing/2014/main" val="899549223"/>
                    </a:ext>
                  </a:extLst>
                </a:gridCol>
                <a:gridCol w="504825">
                  <a:extLst>
                    <a:ext uri="{9D8B030D-6E8A-4147-A177-3AD203B41FA5}">
                      <a16:colId xmlns:a16="http://schemas.microsoft.com/office/drawing/2014/main" val="43084821"/>
                    </a:ext>
                  </a:extLst>
                </a:gridCol>
                <a:gridCol w="544195">
                  <a:extLst>
                    <a:ext uri="{9D8B030D-6E8A-4147-A177-3AD203B41FA5}">
                      <a16:colId xmlns:a16="http://schemas.microsoft.com/office/drawing/2014/main" val="1505671538"/>
                    </a:ext>
                  </a:extLst>
                </a:gridCol>
                <a:gridCol w="544195">
                  <a:extLst>
                    <a:ext uri="{9D8B030D-6E8A-4147-A177-3AD203B41FA5}">
                      <a16:colId xmlns:a16="http://schemas.microsoft.com/office/drawing/2014/main" val="3837893308"/>
                    </a:ext>
                  </a:extLst>
                </a:gridCol>
              </a:tblGrid>
              <a:tr h="0">
                <a:tc>
                  <a:txBody>
                    <a:bodyPr/>
                    <a:lstStyle/>
                    <a:p>
                      <a:pPr algn="just">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2019</a:t>
                      </a:r>
                    </a:p>
                    <a:p>
                      <a:pPr algn="just">
                        <a:spcAft>
                          <a:spcPts val="0"/>
                        </a:spcAft>
                      </a:pPr>
                      <a:r>
                        <a:rPr lang="en-GB" sz="1200">
                          <a:effectLst/>
                        </a:rPr>
                        <a:t>Exp</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2019</a:t>
                      </a:r>
                    </a:p>
                    <a:p>
                      <a:pPr algn="just">
                        <a:spcAft>
                          <a:spcPts val="0"/>
                        </a:spcAft>
                      </a:pPr>
                      <a:r>
                        <a:rPr lang="en-GB" sz="1200">
                          <a:effectLst/>
                        </a:rPr>
                        <a:t>GD</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2022</a:t>
                      </a:r>
                    </a:p>
                    <a:p>
                      <a:pPr algn="just">
                        <a:spcAft>
                          <a:spcPts val="0"/>
                        </a:spcAft>
                      </a:pPr>
                      <a:r>
                        <a:rPr lang="en-GB" sz="1200">
                          <a:effectLst/>
                        </a:rPr>
                        <a:t>Exp</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2022</a:t>
                      </a:r>
                    </a:p>
                    <a:p>
                      <a:pPr algn="just">
                        <a:spcAft>
                          <a:spcPts val="0"/>
                        </a:spcAft>
                      </a:pPr>
                      <a:r>
                        <a:rPr lang="en-GB" sz="1200">
                          <a:effectLst/>
                        </a:rPr>
                        <a:t>GD</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2023</a:t>
                      </a:r>
                    </a:p>
                    <a:p>
                      <a:pPr algn="just">
                        <a:spcAft>
                          <a:spcPts val="0"/>
                        </a:spcAft>
                      </a:pPr>
                      <a:r>
                        <a:rPr lang="en-GB" sz="1200">
                          <a:effectLst/>
                        </a:rPr>
                        <a:t>Exp</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2023</a:t>
                      </a:r>
                    </a:p>
                    <a:p>
                      <a:pPr algn="just">
                        <a:spcAft>
                          <a:spcPts val="0"/>
                        </a:spcAft>
                      </a:pPr>
                      <a:r>
                        <a:rPr lang="en-GB" sz="1200">
                          <a:effectLst/>
                        </a:rPr>
                        <a:t>GD</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2024</a:t>
                      </a:r>
                    </a:p>
                    <a:p>
                      <a:pPr algn="just">
                        <a:spcAft>
                          <a:spcPts val="0"/>
                        </a:spcAft>
                      </a:pPr>
                      <a:r>
                        <a:rPr lang="en-GB" sz="1200">
                          <a:effectLst/>
                        </a:rPr>
                        <a:t>Exp</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2024</a:t>
                      </a:r>
                    </a:p>
                    <a:p>
                      <a:pPr algn="just">
                        <a:spcAft>
                          <a:spcPts val="0"/>
                        </a:spcAft>
                      </a:pPr>
                      <a:r>
                        <a:rPr lang="en-GB" sz="1200">
                          <a:effectLst/>
                        </a:rPr>
                        <a:t>GD</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2025</a:t>
                      </a:r>
                    </a:p>
                    <a:p>
                      <a:pPr algn="just">
                        <a:spcAft>
                          <a:spcPts val="0"/>
                        </a:spcAft>
                      </a:pPr>
                      <a:r>
                        <a:rPr lang="en-GB" sz="1200">
                          <a:effectLst/>
                        </a:rPr>
                        <a:t>Exp</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2025</a:t>
                      </a:r>
                    </a:p>
                    <a:p>
                      <a:pPr algn="just">
                        <a:spcAft>
                          <a:spcPts val="0"/>
                        </a:spcAft>
                      </a:pPr>
                      <a:r>
                        <a:rPr lang="en-GB" sz="1200">
                          <a:effectLst/>
                        </a:rPr>
                        <a:t>GD</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49952742"/>
                  </a:ext>
                </a:extLst>
              </a:tr>
              <a:tr h="0">
                <a:tc>
                  <a:txBody>
                    <a:bodyPr/>
                    <a:lstStyle/>
                    <a:p>
                      <a:pPr algn="just">
                        <a:spcAft>
                          <a:spcPts val="0"/>
                        </a:spcAft>
                      </a:pPr>
                      <a:r>
                        <a:rPr lang="en-GB" sz="1200">
                          <a:effectLst/>
                        </a:rPr>
                        <a:t>Maths </a:t>
                      </a:r>
                    </a:p>
                    <a:p>
                      <a:pPr algn="just">
                        <a:spcAft>
                          <a:spcPts val="0"/>
                        </a:spcAft>
                      </a:pPr>
                      <a:r>
                        <a:rPr lang="en-GB" sz="1200">
                          <a:effectLst/>
                        </a:rPr>
                        <a:t>(max 110)</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58</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95</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58 (53%)</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96 (87%)</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dirty="0">
                          <a:effectLst/>
                        </a:rPr>
                        <a:t>56</a:t>
                      </a:r>
                    </a:p>
                    <a:p>
                      <a:pPr algn="just">
                        <a:spcAft>
                          <a:spcPts val="0"/>
                        </a:spcAft>
                      </a:pPr>
                      <a:r>
                        <a:rPr lang="en-GB" sz="1200" dirty="0">
                          <a:effectLst/>
                        </a:rPr>
                        <a:t>(51%)</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dirty="0">
                          <a:effectLst/>
                        </a:rPr>
                        <a:t>94</a:t>
                      </a:r>
                    </a:p>
                    <a:p>
                      <a:pPr algn="just">
                        <a:spcAft>
                          <a:spcPts val="0"/>
                        </a:spcAft>
                      </a:pPr>
                      <a:r>
                        <a:rPr lang="en-GB" sz="1200" dirty="0">
                          <a:effectLst/>
                        </a:rPr>
                        <a:t>(85%)</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54</a:t>
                      </a:r>
                    </a:p>
                    <a:p>
                      <a:pPr algn="just">
                        <a:spcAft>
                          <a:spcPts val="0"/>
                        </a:spcAft>
                      </a:pPr>
                      <a:r>
                        <a:rPr lang="en-GB" sz="1200">
                          <a:effectLst/>
                        </a:rPr>
                        <a:t>(51%)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93</a:t>
                      </a:r>
                    </a:p>
                    <a:p>
                      <a:pPr algn="just">
                        <a:spcAft>
                          <a:spcPts val="0"/>
                        </a:spcAft>
                      </a:pPr>
                      <a:r>
                        <a:rPr lang="en-GB" sz="1200">
                          <a:effectLst/>
                        </a:rPr>
                        <a:t>(85%)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58</a:t>
                      </a:r>
                    </a:p>
                    <a:p>
                      <a:pPr algn="just">
                        <a:spcAft>
                          <a:spcPts val="0"/>
                        </a:spcAft>
                      </a:pPr>
                      <a:r>
                        <a:rPr lang="en-GB" sz="1200">
                          <a:effectLst/>
                        </a:rPr>
                        <a:t>(53%)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95</a:t>
                      </a:r>
                    </a:p>
                    <a:p>
                      <a:pPr algn="just">
                        <a:spcAft>
                          <a:spcPts val="0"/>
                        </a:spcAft>
                      </a:pPr>
                      <a:r>
                        <a:rPr lang="en-GB" sz="1200">
                          <a:effectLst/>
                        </a:rPr>
                        <a:t>(86%) </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87721082"/>
                  </a:ext>
                </a:extLst>
              </a:tr>
              <a:tr h="0">
                <a:tc>
                  <a:txBody>
                    <a:bodyPr/>
                    <a:lstStyle/>
                    <a:p>
                      <a:pPr algn="just">
                        <a:spcAft>
                          <a:spcPts val="0"/>
                        </a:spcAft>
                      </a:pPr>
                      <a:r>
                        <a:rPr lang="en-GB" sz="1200">
                          <a:effectLst/>
                        </a:rPr>
                        <a:t>Reading (max 50)</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28</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41</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29 (58%)</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41</a:t>
                      </a:r>
                    </a:p>
                    <a:p>
                      <a:pPr algn="just">
                        <a:spcAft>
                          <a:spcPts val="0"/>
                        </a:spcAft>
                      </a:pPr>
                      <a:r>
                        <a:rPr lang="en-GB" sz="1200">
                          <a:effectLst/>
                        </a:rPr>
                        <a:t>(82%)</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dirty="0">
                          <a:effectLst/>
                        </a:rPr>
                        <a:t>24</a:t>
                      </a:r>
                    </a:p>
                    <a:p>
                      <a:pPr algn="just">
                        <a:spcAft>
                          <a:spcPts val="0"/>
                        </a:spcAft>
                      </a:pPr>
                      <a:r>
                        <a:rPr lang="en-GB" sz="1200" dirty="0">
                          <a:effectLst/>
                        </a:rPr>
                        <a:t>(48%)</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38</a:t>
                      </a:r>
                    </a:p>
                    <a:p>
                      <a:pPr algn="just">
                        <a:spcAft>
                          <a:spcPts val="0"/>
                        </a:spcAft>
                      </a:pPr>
                      <a:r>
                        <a:rPr lang="en-GB" sz="1200">
                          <a:effectLst/>
                        </a:rPr>
                        <a:t>(76%)</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27</a:t>
                      </a:r>
                    </a:p>
                    <a:p>
                      <a:pPr algn="just">
                        <a:spcAft>
                          <a:spcPts val="0"/>
                        </a:spcAft>
                      </a:pPr>
                      <a:r>
                        <a:rPr lang="en-GB" sz="1200">
                          <a:effectLst/>
                        </a:rPr>
                        <a:t>(54%)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40</a:t>
                      </a:r>
                    </a:p>
                    <a:p>
                      <a:pPr algn="just">
                        <a:spcAft>
                          <a:spcPts val="0"/>
                        </a:spcAft>
                      </a:pPr>
                      <a:r>
                        <a:rPr lang="en-GB" sz="1200">
                          <a:effectLst/>
                        </a:rPr>
                        <a:t>(80%)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28</a:t>
                      </a:r>
                    </a:p>
                    <a:p>
                      <a:pPr algn="just">
                        <a:spcAft>
                          <a:spcPts val="0"/>
                        </a:spcAft>
                      </a:pPr>
                      <a:r>
                        <a:rPr lang="en-GB" sz="1200">
                          <a:effectLst/>
                        </a:rPr>
                        <a:t>(56%)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40</a:t>
                      </a:r>
                    </a:p>
                    <a:p>
                      <a:pPr algn="just">
                        <a:spcAft>
                          <a:spcPts val="0"/>
                        </a:spcAft>
                      </a:pPr>
                      <a:r>
                        <a:rPr lang="en-GB" sz="1200">
                          <a:effectLst/>
                        </a:rPr>
                        <a:t>(80%) </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19848184"/>
                  </a:ext>
                </a:extLst>
              </a:tr>
              <a:tr h="0">
                <a:tc>
                  <a:txBody>
                    <a:bodyPr/>
                    <a:lstStyle/>
                    <a:p>
                      <a:pPr algn="just">
                        <a:spcAft>
                          <a:spcPts val="0"/>
                        </a:spcAft>
                      </a:pPr>
                      <a:r>
                        <a:rPr lang="en-GB" sz="1200">
                          <a:effectLst/>
                        </a:rPr>
                        <a:t>GAPS (grammar, punctuation, spelling)</a:t>
                      </a:r>
                    </a:p>
                    <a:p>
                      <a:pPr algn="just">
                        <a:spcAft>
                          <a:spcPts val="0"/>
                        </a:spcAft>
                      </a:pPr>
                      <a:r>
                        <a:rPr lang="en-GB" sz="1200">
                          <a:effectLst/>
                        </a:rPr>
                        <a:t> (max 70)</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36</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55</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35</a:t>
                      </a:r>
                    </a:p>
                    <a:p>
                      <a:pPr algn="just">
                        <a:spcAft>
                          <a:spcPts val="0"/>
                        </a:spcAft>
                      </a:pPr>
                      <a:r>
                        <a:rPr lang="en-GB" sz="1200">
                          <a:effectLst/>
                        </a:rPr>
                        <a:t>(50%)</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55</a:t>
                      </a:r>
                    </a:p>
                    <a:p>
                      <a:pPr algn="just">
                        <a:spcAft>
                          <a:spcPts val="0"/>
                        </a:spcAft>
                      </a:pPr>
                      <a:r>
                        <a:rPr lang="en-GB" sz="1200">
                          <a:effectLst/>
                        </a:rPr>
                        <a:t>(79%)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36</a:t>
                      </a:r>
                    </a:p>
                    <a:p>
                      <a:pPr algn="just">
                        <a:spcAft>
                          <a:spcPts val="0"/>
                        </a:spcAft>
                      </a:pPr>
                      <a:r>
                        <a:rPr lang="en-GB" sz="1200">
                          <a:effectLst/>
                        </a:rPr>
                        <a:t>(51%)</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55</a:t>
                      </a:r>
                    </a:p>
                    <a:p>
                      <a:pPr algn="just">
                        <a:spcAft>
                          <a:spcPts val="0"/>
                        </a:spcAft>
                      </a:pPr>
                      <a:r>
                        <a:rPr lang="en-GB" sz="1200">
                          <a:effectLst/>
                        </a:rPr>
                        <a:t>(79%)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35</a:t>
                      </a:r>
                    </a:p>
                    <a:p>
                      <a:pPr algn="just">
                        <a:spcAft>
                          <a:spcPts val="0"/>
                        </a:spcAft>
                      </a:pPr>
                      <a:r>
                        <a:rPr lang="en-GB" sz="1200">
                          <a:effectLst/>
                        </a:rPr>
                        <a:t>(50%)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53</a:t>
                      </a:r>
                    </a:p>
                    <a:p>
                      <a:pPr algn="just">
                        <a:spcAft>
                          <a:spcPts val="0"/>
                        </a:spcAft>
                      </a:pPr>
                      <a:r>
                        <a:rPr lang="en-GB" sz="1200">
                          <a:effectLst/>
                        </a:rPr>
                        <a:t>(76%)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a:effectLst/>
                        </a:rPr>
                        <a:t>35</a:t>
                      </a:r>
                    </a:p>
                    <a:p>
                      <a:pPr algn="just">
                        <a:spcAft>
                          <a:spcPts val="0"/>
                        </a:spcAft>
                      </a:pPr>
                      <a:r>
                        <a:rPr lang="en-GB" sz="1200">
                          <a:effectLst/>
                        </a:rPr>
                        <a:t>(50%)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dirty="0">
                          <a:effectLst/>
                        </a:rPr>
                        <a:t>54</a:t>
                      </a:r>
                    </a:p>
                    <a:p>
                      <a:pPr algn="just">
                        <a:spcAft>
                          <a:spcPts val="0"/>
                        </a:spcAft>
                      </a:pPr>
                      <a:r>
                        <a:rPr lang="en-GB" sz="1200" dirty="0">
                          <a:effectLst/>
                        </a:rPr>
                        <a:t>(77%)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35518017"/>
                  </a:ext>
                </a:extLst>
              </a:tr>
            </a:tbl>
          </a:graphicData>
        </a:graphic>
      </p:graphicFrame>
      <p:sp>
        <p:nvSpPr>
          <p:cNvPr id="7" name="TextBox 6"/>
          <p:cNvSpPr txBox="1"/>
          <p:nvPr/>
        </p:nvSpPr>
        <p:spPr>
          <a:xfrm>
            <a:off x="1524000" y="5556975"/>
            <a:ext cx="9421504" cy="923330"/>
          </a:xfrm>
          <a:prstGeom prst="rect">
            <a:avLst/>
          </a:prstGeom>
          <a:noFill/>
        </p:spPr>
        <p:txBody>
          <a:bodyPr wrap="square" rtlCol="0">
            <a:spAutoFit/>
          </a:bodyPr>
          <a:lstStyle/>
          <a:p>
            <a:r>
              <a:rPr lang="en-GB" dirty="0"/>
              <a:t>The raw scores are converted to scaled scores. Scaled scores of 110 are considered to be exceeding the expected level.  The raw scores needed to achieve 100 may differ slightly from year to year to standardise the outcome, according to the difficulty of a particular paper.</a:t>
            </a:r>
          </a:p>
        </p:txBody>
      </p:sp>
    </p:spTree>
    <p:extLst>
      <p:ext uri="{BB962C8B-B14F-4D97-AF65-F5344CB8AC3E}">
        <p14:creationId xmlns:p14="http://schemas.microsoft.com/office/powerpoint/2010/main" val="2547044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SATs</a:t>
            </a:r>
          </a:p>
        </p:txBody>
      </p:sp>
      <p:sp>
        <p:nvSpPr>
          <p:cNvPr id="2" name="TextBox 1"/>
          <p:cNvSpPr txBox="1"/>
          <p:nvPr/>
        </p:nvSpPr>
        <p:spPr>
          <a:xfrm>
            <a:off x="1524000" y="1374029"/>
            <a:ext cx="9601200" cy="7017306"/>
          </a:xfrm>
          <a:prstGeom prst="rect">
            <a:avLst/>
          </a:prstGeom>
          <a:noFill/>
        </p:spPr>
        <p:txBody>
          <a:bodyPr wrap="square" rtlCol="0">
            <a:spAutoFit/>
          </a:bodyPr>
          <a:lstStyle/>
          <a:p>
            <a:r>
              <a:rPr lang="en-GB" dirty="0"/>
              <a:t> </a:t>
            </a:r>
          </a:p>
          <a:p>
            <a:r>
              <a:rPr lang="en-GB" dirty="0"/>
              <a:t>The SATs are a snapshot; the Teacher Assessment takes into account the whole year’s work.</a:t>
            </a:r>
          </a:p>
          <a:p>
            <a:r>
              <a:rPr lang="en-GB" dirty="0"/>
              <a:t> </a:t>
            </a:r>
          </a:p>
          <a:p>
            <a:r>
              <a:rPr lang="en-GB" b="1" u="sng" dirty="0"/>
              <a:t>Important: </a:t>
            </a:r>
            <a:r>
              <a:rPr lang="en-GB" b="1" dirty="0"/>
              <a:t>Tests are timed</a:t>
            </a:r>
            <a:r>
              <a:rPr lang="en-GB" dirty="0"/>
              <a:t> (all of them) and the children will need to practise working to a time limit. Some homework may be timed.</a:t>
            </a:r>
          </a:p>
          <a:p>
            <a:r>
              <a:rPr lang="en-GB" dirty="0"/>
              <a:t>To help the children with revision, encourage them to use the BBC </a:t>
            </a:r>
            <a:r>
              <a:rPr lang="en-GB" dirty="0" err="1"/>
              <a:t>Bitesize</a:t>
            </a:r>
            <a:r>
              <a:rPr lang="en-GB" dirty="0"/>
              <a:t> site for KS2. Later in the term, we will issue passwords for SPAG.com and Maths.co.uk websites. Also, after Christmas we will send home a revision pack with lots of support materials. The school is able to purchase the CGP revision books/practice papers at a reduced cost (approx. £12 for the set), so if you want to buy the books, it is cheaper to buy the school pack, rather than paying full price in the shops.</a:t>
            </a:r>
          </a:p>
          <a:p>
            <a:r>
              <a:rPr lang="en-GB" dirty="0"/>
              <a:t>Use parental discretion to complete. </a:t>
            </a:r>
          </a:p>
          <a:p>
            <a:r>
              <a:rPr lang="en-GB" dirty="0"/>
              <a:t> </a:t>
            </a:r>
          </a:p>
          <a:p>
            <a:r>
              <a:rPr lang="en-GB" dirty="0"/>
              <a:t>During the SATs year we maintain a </a:t>
            </a:r>
            <a:r>
              <a:rPr lang="en-GB" b="1" dirty="0"/>
              <a:t>broad and balanced curriculum</a:t>
            </a:r>
            <a:r>
              <a:rPr lang="en-GB" dirty="0"/>
              <a:t>. We will be doing some extra revision of maths and English in the latter half of the spring term. Some children will attend booster groups at various times to help support SATs preparation. </a:t>
            </a:r>
          </a:p>
          <a:p>
            <a:r>
              <a:rPr lang="en-GB" dirty="0"/>
              <a:t> </a:t>
            </a:r>
          </a:p>
          <a:p>
            <a:r>
              <a:rPr lang="en-GB" b="1" dirty="0"/>
              <a:t>REVISION PACKS</a:t>
            </a:r>
            <a:endParaRPr lang="en-GB" dirty="0"/>
          </a:p>
          <a:p>
            <a:r>
              <a:rPr lang="en-GB" b="1" dirty="0"/>
              <a:t>We put these together and they are available to buy in January for around £12- half cost you would pay if you bought outside of school. Contain practice tests and revision guides.</a:t>
            </a:r>
            <a:endParaRPr lang="en-GB" dirty="0"/>
          </a:p>
          <a:p>
            <a:r>
              <a:rPr lang="en-GB" b="1" dirty="0"/>
              <a:t> </a:t>
            </a:r>
            <a:endParaRPr lang="en-GB" dirty="0"/>
          </a:p>
          <a:p>
            <a:endParaRPr lang="en-GB" dirty="0"/>
          </a:p>
          <a:p>
            <a:endParaRPr lang="en-GB" dirty="0"/>
          </a:p>
          <a:p>
            <a:endParaRPr lang="en-GB" dirty="0"/>
          </a:p>
          <a:p>
            <a:endParaRPr lang="en-GB" dirty="0"/>
          </a:p>
          <a:p>
            <a:r>
              <a:rPr lang="en-GB" dirty="0"/>
              <a:t> </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3969309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Year 6 Souvenirs (optional)</a:t>
            </a:r>
          </a:p>
        </p:txBody>
      </p:sp>
      <p:sp>
        <p:nvSpPr>
          <p:cNvPr id="2" name="TextBox 1"/>
          <p:cNvSpPr txBox="1"/>
          <p:nvPr/>
        </p:nvSpPr>
        <p:spPr>
          <a:xfrm>
            <a:off x="1524000" y="2111008"/>
            <a:ext cx="9601200" cy="3108543"/>
          </a:xfrm>
          <a:prstGeom prst="rect">
            <a:avLst/>
          </a:prstGeom>
          <a:noFill/>
        </p:spPr>
        <p:txBody>
          <a:bodyPr wrap="square" rtlCol="0">
            <a:spAutoFit/>
          </a:bodyPr>
          <a:lstStyle/>
          <a:p>
            <a:pPr marL="342900" indent="-342900">
              <a:buFont typeface="Arial" panose="020B0604020202020204" pitchFamily="34" charset="0"/>
              <a:buChar char="•"/>
            </a:pPr>
            <a:r>
              <a:rPr lang="en-GB" sz="2800" dirty="0"/>
              <a:t>Year Book </a:t>
            </a:r>
            <a:r>
              <a:rPr lang="en-GB" sz="2800" dirty="0" err="1"/>
              <a:t>approx</a:t>
            </a:r>
            <a:r>
              <a:rPr lang="en-GB" sz="2800" dirty="0"/>
              <a:t> £35 but may be less if we manage to get any sponsorship. (Cost for last year’s class was around £15 as we had very generous sponsorship.)</a:t>
            </a:r>
          </a:p>
          <a:p>
            <a:pPr marL="342900" indent="-342900">
              <a:buFont typeface="Arial" panose="020B0604020202020204" pitchFamily="34" charset="0"/>
              <a:buChar char="•"/>
            </a:pPr>
            <a:r>
              <a:rPr lang="en-GB" sz="2800" dirty="0"/>
              <a:t>Hoodies - </a:t>
            </a:r>
            <a:r>
              <a:rPr lang="en-GB" sz="2800" dirty="0" err="1"/>
              <a:t>approx</a:t>
            </a:r>
            <a:r>
              <a:rPr lang="en-GB" sz="2800" dirty="0"/>
              <a:t> £25 </a:t>
            </a:r>
          </a:p>
          <a:p>
            <a:pPr marL="342900" indent="-342900">
              <a:buFont typeface="Arial" panose="020B0604020202020204" pitchFamily="34" charset="0"/>
              <a:buChar char="•"/>
            </a:pPr>
            <a:r>
              <a:rPr lang="en-GB" sz="2800" dirty="0"/>
              <a:t>We will take orders in advance for those who wish to purchase. Children can choose their own colour hoodie. </a:t>
            </a:r>
          </a:p>
          <a:p>
            <a:r>
              <a:rPr lang="en-GB" sz="2800" dirty="0"/>
              <a:t> </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28153156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Awards</a:t>
            </a:r>
          </a:p>
        </p:txBody>
      </p:sp>
      <p:sp>
        <p:nvSpPr>
          <p:cNvPr id="2" name="TextBox 1"/>
          <p:cNvSpPr txBox="1"/>
          <p:nvPr/>
        </p:nvSpPr>
        <p:spPr>
          <a:xfrm>
            <a:off x="1401170" y="1583140"/>
            <a:ext cx="9601200" cy="4893647"/>
          </a:xfrm>
          <a:prstGeom prst="rect">
            <a:avLst/>
          </a:prstGeom>
          <a:noFill/>
        </p:spPr>
        <p:txBody>
          <a:bodyPr wrap="square" rtlCol="0">
            <a:spAutoFit/>
          </a:bodyPr>
          <a:lstStyle/>
          <a:p>
            <a:r>
              <a:rPr lang="en-GB" sz="2400" dirty="0"/>
              <a:t>Ten awards available at the end of the year:</a:t>
            </a:r>
          </a:p>
          <a:p>
            <a:pPr marL="457200" indent="-457200">
              <a:buFont typeface="Arial" panose="020B0604020202020204" pitchFamily="34" charset="0"/>
              <a:buChar char="•"/>
            </a:pPr>
            <a:r>
              <a:rPr lang="en-GB" sz="2000" dirty="0"/>
              <a:t>Mission</a:t>
            </a:r>
          </a:p>
          <a:p>
            <a:pPr marL="457200" indent="-457200">
              <a:buFont typeface="Arial" panose="020B0604020202020204" pitchFamily="34" charset="0"/>
              <a:buChar char="•"/>
            </a:pPr>
            <a:r>
              <a:rPr lang="en-GB" sz="2000" dirty="0"/>
              <a:t>Citizenship</a:t>
            </a:r>
          </a:p>
          <a:p>
            <a:pPr marL="457200" indent="-457200">
              <a:buFont typeface="Arial" panose="020B0604020202020204" pitchFamily="34" charset="0"/>
              <a:buChar char="•"/>
            </a:pPr>
            <a:r>
              <a:rPr lang="en-GB" sz="2000" dirty="0"/>
              <a:t>Sport</a:t>
            </a:r>
          </a:p>
          <a:p>
            <a:pPr marL="457200" indent="-457200">
              <a:buFont typeface="Arial" panose="020B0604020202020204" pitchFamily="34" charset="0"/>
              <a:buChar char="•"/>
            </a:pPr>
            <a:r>
              <a:rPr lang="en-GB" sz="2000" dirty="0"/>
              <a:t>Music</a:t>
            </a:r>
          </a:p>
          <a:p>
            <a:pPr marL="457200" indent="-457200">
              <a:buFont typeface="Arial" panose="020B0604020202020204" pitchFamily="34" charset="0"/>
              <a:buChar char="•"/>
            </a:pPr>
            <a:r>
              <a:rPr lang="en-GB" sz="2000" dirty="0"/>
              <a:t>Expressive Arts</a:t>
            </a:r>
          </a:p>
          <a:p>
            <a:pPr marL="457200" indent="-457200">
              <a:buFont typeface="Arial" panose="020B0604020202020204" pitchFamily="34" charset="0"/>
              <a:buChar char="•"/>
            </a:pPr>
            <a:r>
              <a:rPr lang="en-GB" sz="2000" dirty="0"/>
              <a:t>Art </a:t>
            </a:r>
          </a:p>
          <a:p>
            <a:pPr marL="457200" indent="-457200">
              <a:buFont typeface="Arial" panose="020B0604020202020204" pitchFamily="34" charset="0"/>
              <a:buChar char="•"/>
            </a:pPr>
            <a:r>
              <a:rPr lang="en-GB" sz="2000" dirty="0"/>
              <a:t>Curriculum</a:t>
            </a:r>
          </a:p>
          <a:p>
            <a:pPr marL="457200" indent="-457200">
              <a:buFont typeface="Arial" panose="020B0604020202020204" pitchFamily="34" charset="0"/>
              <a:buChar char="•"/>
            </a:pPr>
            <a:r>
              <a:rPr lang="en-GB" sz="2000" dirty="0"/>
              <a:t>Maths</a:t>
            </a:r>
          </a:p>
          <a:p>
            <a:pPr marL="457200" indent="-457200">
              <a:buFont typeface="Arial" panose="020B0604020202020204" pitchFamily="34" charset="0"/>
              <a:buChar char="•"/>
            </a:pPr>
            <a:r>
              <a:rPr lang="en-GB" sz="2000" dirty="0"/>
              <a:t>English</a:t>
            </a:r>
          </a:p>
          <a:p>
            <a:pPr marL="457200" indent="-457200">
              <a:buFont typeface="Arial" panose="020B0604020202020204" pitchFamily="34" charset="0"/>
              <a:buChar char="•"/>
            </a:pPr>
            <a:r>
              <a:rPr lang="en-GB" sz="2000" dirty="0"/>
              <a:t>Kay </a:t>
            </a:r>
            <a:r>
              <a:rPr lang="en-GB" sz="2000" dirty="0" err="1"/>
              <a:t>Parfrey</a:t>
            </a:r>
            <a:r>
              <a:rPr lang="en-GB" sz="2000" dirty="0"/>
              <a:t> (effort, co-operation, obedience and perseverance)</a:t>
            </a:r>
          </a:p>
          <a:p>
            <a:pPr marL="457200" indent="-457200">
              <a:buFont typeface="Arial" panose="020B0604020202020204" pitchFamily="34" charset="0"/>
              <a:buChar char="•"/>
            </a:pPr>
            <a:endParaRPr lang="en-GB" sz="2000" dirty="0"/>
          </a:p>
          <a:p>
            <a:r>
              <a:rPr lang="en-GB" sz="2000" dirty="0"/>
              <a:t>Please let us know your views by emailing </a:t>
            </a:r>
            <a:r>
              <a:rPr lang="en-GB" sz="2000" dirty="0">
                <a:hlinkClick r:id="rId2"/>
              </a:rPr>
              <a:t>year6homework@stmsw.co.uk</a:t>
            </a:r>
            <a:endParaRPr lang="en-GB" sz="2000" dirty="0"/>
          </a:p>
          <a:p>
            <a:endParaRPr lang="en-GB" sz="2000" dirty="0"/>
          </a:p>
          <a:p>
            <a:r>
              <a:rPr lang="en-GB" sz="2800" dirty="0"/>
              <a:t> </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42585318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AOB</a:t>
            </a:r>
          </a:p>
        </p:txBody>
      </p:sp>
      <p:sp>
        <p:nvSpPr>
          <p:cNvPr id="2" name="TextBox 1"/>
          <p:cNvSpPr txBox="1"/>
          <p:nvPr/>
        </p:nvSpPr>
        <p:spPr>
          <a:xfrm>
            <a:off x="1524000" y="2111008"/>
            <a:ext cx="9601200" cy="4401205"/>
          </a:xfrm>
          <a:prstGeom prst="rect">
            <a:avLst/>
          </a:prstGeom>
          <a:noFill/>
        </p:spPr>
        <p:txBody>
          <a:bodyPr wrap="square" rtlCol="0">
            <a:spAutoFit/>
          </a:bodyPr>
          <a:lstStyle/>
          <a:p>
            <a:pPr marL="285750" indent="-285750">
              <a:buFont typeface="Arial" panose="020B0604020202020204" pitchFamily="34" charset="0"/>
              <a:buChar char="•"/>
            </a:pPr>
            <a:r>
              <a:rPr lang="en-GB" sz="2000" b="1" dirty="0"/>
              <a:t>Helpers (DBS checked)</a:t>
            </a:r>
          </a:p>
          <a:p>
            <a:endParaRPr lang="en-GB" sz="2000" dirty="0"/>
          </a:p>
          <a:p>
            <a:pPr marL="285750" indent="-285750">
              <a:buFont typeface="Arial" panose="020B0604020202020204" pitchFamily="34" charset="0"/>
              <a:buChar char="•"/>
            </a:pPr>
            <a:r>
              <a:rPr lang="en-GB" sz="2000" b="1" dirty="0"/>
              <a:t>Swimming</a:t>
            </a:r>
            <a:endParaRPr lang="en-GB" sz="2000" dirty="0"/>
          </a:p>
          <a:p>
            <a:r>
              <a:rPr lang="en-GB" sz="2000" dirty="0"/>
              <a:t>Alternate Mondays. Collect from pool at 3.30pm.</a:t>
            </a:r>
          </a:p>
          <a:p>
            <a:r>
              <a:rPr lang="en-GB" sz="2000" b="1" dirty="0"/>
              <a:t>Thank you for permission emails. Please let us know any changes.</a:t>
            </a:r>
          </a:p>
          <a:p>
            <a:endParaRPr lang="en-GB" sz="2000" dirty="0"/>
          </a:p>
          <a:p>
            <a:pPr marL="285750" indent="-285750">
              <a:buFont typeface="Arial" panose="020B0604020202020204" pitchFamily="34" charset="0"/>
              <a:buChar char="•"/>
            </a:pPr>
            <a:r>
              <a:rPr lang="en-GB" sz="2000" dirty="0"/>
              <a:t> </a:t>
            </a:r>
            <a:r>
              <a:rPr lang="en-GB" sz="2000" b="1" dirty="0"/>
              <a:t>Birthdays</a:t>
            </a:r>
            <a:endParaRPr lang="en-GB" sz="2000" dirty="0"/>
          </a:p>
          <a:p>
            <a:r>
              <a:rPr lang="en-GB" sz="2000" dirty="0"/>
              <a:t>You may send birthday treats (cakes </a:t>
            </a:r>
            <a:r>
              <a:rPr lang="en-GB" sz="2000" dirty="0" err="1"/>
              <a:t>etc</a:t>
            </a:r>
            <a:r>
              <a:rPr lang="en-GB" sz="2000" dirty="0"/>
              <a:t>) from home, but </a:t>
            </a:r>
            <a:r>
              <a:rPr lang="en-GB" sz="2000" b="1" dirty="0"/>
              <a:t>no nuts and no sweets</a:t>
            </a:r>
            <a:r>
              <a:rPr lang="en-GB" sz="2000" dirty="0"/>
              <a:t> please.</a:t>
            </a:r>
          </a:p>
          <a:p>
            <a:endParaRPr lang="en-GB" sz="2000" dirty="0"/>
          </a:p>
          <a:p>
            <a:pPr marL="285750" indent="-285750">
              <a:buFont typeface="Arial" panose="020B0604020202020204" pitchFamily="34" charset="0"/>
              <a:buChar char="•"/>
            </a:pPr>
            <a:r>
              <a:rPr lang="en-GB" sz="2000" dirty="0"/>
              <a:t> </a:t>
            </a:r>
            <a:r>
              <a:rPr lang="en-GB" sz="2000" b="1" dirty="0"/>
              <a:t>Uniform</a:t>
            </a:r>
            <a:endParaRPr lang="en-GB" sz="2000" dirty="0"/>
          </a:p>
          <a:p>
            <a:r>
              <a:rPr lang="en-GB" sz="2000" dirty="0"/>
              <a:t>Please ensure your child sticks to correct uniform, particularly with regard to hair accessories, jewellery, socks. PE kit named on outside. Earrings should be removed- please provide a box for safe-keeping. Remember to bring coat on swimming day – weather can often change.</a:t>
            </a:r>
            <a:r>
              <a:rPr lang="en-GB" dirty="0"/>
              <a:t> </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32812469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AOB</a:t>
            </a:r>
          </a:p>
        </p:txBody>
      </p:sp>
      <p:sp>
        <p:nvSpPr>
          <p:cNvPr id="2" name="TextBox 1"/>
          <p:cNvSpPr txBox="1"/>
          <p:nvPr/>
        </p:nvSpPr>
        <p:spPr>
          <a:xfrm>
            <a:off x="1524000" y="1844783"/>
            <a:ext cx="9601200" cy="4893647"/>
          </a:xfrm>
          <a:prstGeom prst="rect">
            <a:avLst/>
          </a:prstGeom>
          <a:noFill/>
        </p:spPr>
        <p:txBody>
          <a:bodyPr wrap="square" rtlCol="0">
            <a:spAutoFit/>
          </a:bodyPr>
          <a:lstStyle/>
          <a:p>
            <a:pPr marL="285750" indent="-285750">
              <a:buFont typeface="Arial" panose="020B0604020202020204" pitchFamily="34" charset="0"/>
              <a:buChar char="•"/>
            </a:pPr>
            <a:r>
              <a:rPr lang="en-GB" sz="2400" b="1" dirty="0"/>
              <a:t>Amazon </a:t>
            </a:r>
            <a:r>
              <a:rPr lang="en-GB" sz="2400" b="1" dirty="0" err="1"/>
              <a:t>Wishlist</a:t>
            </a:r>
            <a:r>
              <a:rPr lang="en-GB" sz="2400" b="1" dirty="0"/>
              <a:t>- </a:t>
            </a:r>
            <a:r>
              <a:rPr lang="en-GB" sz="2400" dirty="0"/>
              <a:t>email will go out about this. If you are willing to contribute something to your child’s class, it would be very much appreciated.</a:t>
            </a:r>
          </a:p>
          <a:p>
            <a:r>
              <a:rPr lang="en-GB" sz="2400" b="1" dirty="0"/>
              <a:t> </a:t>
            </a:r>
            <a:endParaRPr lang="en-GB" sz="2400" dirty="0"/>
          </a:p>
          <a:p>
            <a:pPr marL="285750" indent="-285750">
              <a:buFont typeface="Arial" panose="020B0604020202020204" pitchFamily="34" charset="0"/>
              <a:buChar char="•"/>
            </a:pPr>
            <a:r>
              <a:rPr lang="en-GB" sz="2400" b="1" dirty="0"/>
              <a:t>PSA Class reps- </a:t>
            </a:r>
            <a:r>
              <a:rPr lang="en-GB" sz="2400" dirty="0"/>
              <a:t>support for the PSA very much appreciated</a:t>
            </a:r>
            <a:r>
              <a:rPr lang="en-GB" sz="2400" b="1" dirty="0"/>
              <a:t>.</a:t>
            </a:r>
          </a:p>
          <a:p>
            <a:r>
              <a:rPr lang="en-GB" sz="2400" b="1" dirty="0"/>
              <a:t> </a:t>
            </a:r>
            <a:endParaRPr lang="en-GB" sz="2400" dirty="0"/>
          </a:p>
          <a:p>
            <a:pPr marL="285750" indent="-285750">
              <a:buFont typeface="Arial" panose="020B0604020202020204" pitchFamily="34" charset="0"/>
              <a:buChar char="•"/>
            </a:pPr>
            <a:r>
              <a:rPr lang="en-GB" sz="2400" b="1" dirty="0"/>
              <a:t>Medical- </a:t>
            </a:r>
            <a:r>
              <a:rPr lang="en-GB" sz="2400" dirty="0"/>
              <a:t>if any changes please let the office know.</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b="1" dirty="0"/>
              <a:t>Worries/concerns</a:t>
            </a:r>
            <a:endParaRPr lang="en-GB" sz="2400" dirty="0"/>
          </a:p>
          <a:p>
            <a:r>
              <a:rPr lang="en-GB" sz="2400" dirty="0"/>
              <a:t>If you have any concerns, please don’t leave it until the situation is bad. Come and speak to us at the earliest opportunity (phone or email the office).</a:t>
            </a:r>
          </a:p>
          <a:p>
            <a:pPr marL="285750" indent="-285750">
              <a:buFont typeface="Arial" panose="020B0604020202020204" pitchFamily="34" charset="0"/>
              <a:buChar char="•"/>
            </a:pPr>
            <a:endParaRPr lang="en-GB" sz="2400" dirty="0"/>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4091025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93713"/>
            <a:ext cx="9144000" cy="1114400"/>
          </a:xfrm>
        </p:spPr>
        <p:txBody>
          <a:bodyPr/>
          <a:lstStyle/>
          <a:p>
            <a:r>
              <a:rPr lang="en-GB" b="1" dirty="0"/>
              <a:t>Curriculum Map</a:t>
            </a:r>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4283" y="2097663"/>
            <a:ext cx="9383434" cy="4715533"/>
          </a:xfrm>
          <a:prstGeom prst="rect">
            <a:avLst/>
          </a:prstGeom>
        </p:spPr>
      </p:pic>
      <p:sp>
        <p:nvSpPr>
          <p:cNvPr id="6" name="TextBox 5"/>
          <p:cNvSpPr txBox="1"/>
          <p:nvPr/>
        </p:nvSpPr>
        <p:spPr>
          <a:xfrm>
            <a:off x="1524000" y="1608113"/>
            <a:ext cx="8971128" cy="369332"/>
          </a:xfrm>
          <a:prstGeom prst="rect">
            <a:avLst/>
          </a:prstGeom>
          <a:noFill/>
        </p:spPr>
        <p:txBody>
          <a:bodyPr wrap="square" rtlCol="0">
            <a:spAutoFit/>
          </a:bodyPr>
          <a:lstStyle/>
          <a:p>
            <a:r>
              <a:rPr lang="en-GB" b="1" dirty="0"/>
              <a:t>Outlines all topics covered and will be available on the school website</a:t>
            </a:r>
          </a:p>
        </p:txBody>
      </p:sp>
      <p:pic>
        <p:nvPicPr>
          <p:cNvPr id="7" name="Picture 6">
            <a:extLst>
              <a:ext uri="{FF2B5EF4-FFF2-40B4-BE49-F238E27FC236}">
                <a16:creationId xmlns:a16="http://schemas.microsoft.com/office/drawing/2014/main" id="{8CE4E0FA-40E5-4D4D-AB28-394EACD044C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76238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Attendance</a:t>
            </a:r>
          </a:p>
        </p:txBody>
      </p:sp>
      <p:sp>
        <p:nvSpPr>
          <p:cNvPr id="2" name="TextBox 1"/>
          <p:cNvSpPr txBox="1"/>
          <p:nvPr/>
        </p:nvSpPr>
        <p:spPr>
          <a:xfrm>
            <a:off x="709684" y="1554375"/>
            <a:ext cx="10699843" cy="5262979"/>
          </a:xfrm>
          <a:prstGeom prst="rect">
            <a:avLst/>
          </a:prstGeom>
          <a:noFill/>
        </p:spPr>
        <p:txBody>
          <a:bodyPr wrap="square" rtlCol="0">
            <a:spAutoFit/>
          </a:bodyPr>
          <a:lstStyle/>
          <a:p>
            <a:r>
              <a:rPr lang="en-GB" sz="2400" dirty="0"/>
              <a:t>Punctuality and attendance are high priority. Please book holidays and make dental appointments etc. outside of school hours. </a:t>
            </a:r>
          </a:p>
          <a:p>
            <a:endParaRPr lang="en-GB" sz="2400" dirty="0"/>
          </a:p>
          <a:p>
            <a:r>
              <a:rPr lang="en-GB" sz="2400" dirty="0"/>
              <a:t>Children may come into school from 8:30am. They should be present for the register being taken at 8:45am.</a:t>
            </a:r>
          </a:p>
          <a:p>
            <a:r>
              <a:rPr lang="en-GB" sz="2400" dirty="0"/>
              <a:t> </a:t>
            </a:r>
          </a:p>
          <a:p>
            <a:r>
              <a:rPr lang="en-GB" sz="2400" b="1" dirty="0"/>
              <a:t>8:45am Registers open</a:t>
            </a:r>
            <a:endParaRPr lang="en-GB" sz="2400" dirty="0"/>
          </a:p>
          <a:p>
            <a:r>
              <a:rPr lang="en-GB" sz="2400" dirty="0"/>
              <a:t>If a child is late between 8:45 and 9:15am, they should come into school via the office and they will receive a late mark.</a:t>
            </a:r>
          </a:p>
          <a:p>
            <a:r>
              <a:rPr lang="en-GB" sz="2400" b="1" dirty="0"/>
              <a:t>9:15am Registers close</a:t>
            </a:r>
            <a:r>
              <a:rPr lang="en-GB" sz="2400" dirty="0"/>
              <a:t> and any arrival after this time will be marked U - and it will count as an unauthorised absence.</a:t>
            </a:r>
          </a:p>
          <a:p>
            <a:r>
              <a:rPr lang="en-GB" sz="2400" dirty="0"/>
              <a:t> </a:t>
            </a:r>
          </a:p>
          <a:p>
            <a:r>
              <a:rPr lang="en-GB" sz="2400" b="1" dirty="0"/>
              <a:t>10 unauthorised sessions</a:t>
            </a:r>
            <a:r>
              <a:rPr lang="en-GB" sz="2400" dirty="0"/>
              <a:t> (equivalent of 5 days) mean a penalty notice must be considered. The unauthorised </a:t>
            </a:r>
            <a:r>
              <a:rPr lang="en-GB" sz="2400" dirty="0" err="1"/>
              <a:t>lates</a:t>
            </a:r>
            <a:r>
              <a:rPr lang="en-GB" sz="2400" dirty="0"/>
              <a:t> count towards these 10 sessions.</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1674975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401170" y="139724"/>
            <a:ext cx="9144000" cy="1114400"/>
          </a:xfrm>
        </p:spPr>
        <p:txBody>
          <a:bodyPr/>
          <a:lstStyle/>
          <a:p>
            <a:r>
              <a:rPr lang="en-GB" b="1" dirty="0"/>
              <a:t>Timetable</a:t>
            </a:r>
          </a:p>
        </p:txBody>
      </p:sp>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9849" y="1286678"/>
            <a:ext cx="7106642" cy="5115639"/>
          </a:xfrm>
          <a:prstGeom prst="rect">
            <a:avLst/>
          </a:prstGeom>
        </p:spPr>
      </p:pic>
      <p:sp>
        <p:nvSpPr>
          <p:cNvPr id="4" name="TextBox 3"/>
          <p:cNvSpPr txBox="1"/>
          <p:nvPr/>
        </p:nvSpPr>
        <p:spPr>
          <a:xfrm>
            <a:off x="9949218" y="2838735"/>
            <a:ext cx="2101755" cy="1200329"/>
          </a:xfrm>
          <a:prstGeom prst="rect">
            <a:avLst/>
          </a:prstGeom>
          <a:noFill/>
        </p:spPr>
        <p:txBody>
          <a:bodyPr wrap="square" rtlCol="0">
            <a:spAutoFit/>
          </a:bodyPr>
          <a:lstStyle/>
          <a:p>
            <a:r>
              <a:rPr lang="en-GB" b="1" dirty="0"/>
              <a:t>Children have a copy on back of Homework/Reading record</a:t>
            </a:r>
          </a:p>
        </p:txBody>
      </p:sp>
      <p:pic>
        <p:nvPicPr>
          <p:cNvPr id="5" name="Picture 4">
            <a:extLst>
              <a:ext uri="{FF2B5EF4-FFF2-40B4-BE49-F238E27FC236}">
                <a16:creationId xmlns:a16="http://schemas.microsoft.com/office/drawing/2014/main" id="{8CE4E0FA-40E5-4D4D-AB28-394EACD044C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
        <p:nvSpPr>
          <p:cNvPr id="6" name="Rectangle 5"/>
          <p:cNvSpPr/>
          <p:nvPr/>
        </p:nvSpPr>
        <p:spPr>
          <a:xfrm>
            <a:off x="324459" y="2961227"/>
            <a:ext cx="2153422" cy="646331"/>
          </a:xfrm>
          <a:prstGeom prst="rect">
            <a:avLst/>
          </a:prstGeom>
        </p:spPr>
        <p:txBody>
          <a:bodyPr wrap="square">
            <a:spAutoFit/>
          </a:bodyPr>
          <a:lstStyle/>
          <a:p>
            <a:r>
              <a:rPr lang="en-GB" b="1" dirty="0"/>
              <a:t>PE kit in school every day please</a:t>
            </a:r>
          </a:p>
        </p:txBody>
      </p:sp>
    </p:spTree>
    <p:extLst>
      <p:ext uri="{BB962C8B-B14F-4D97-AF65-F5344CB8AC3E}">
        <p14:creationId xmlns:p14="http://schemas.microsoft.com/office/powerpoint/2010/main" val="3066145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Equipment</a:t>
            </a:r>
          </a:p>
        </p:txBody>
      </p:sp>
      <p:sp>
        <p:nvSpPr>
          <p:cNvPr id="2" name="TextBox 1"/>
          <p:cNvSpPr txBox="1"/>
          <p:nvPr/>
        </p:nvSpPr>
        <p:spPr>
          <a:xfrm>
            <a:off x="1295400" y="1554375"/>
            <a:ext cx="9601200" cy="5170646"/>
          </a:xfrm>
          <a:prstGeom prst="rect">
            <a:avLst/>
          </a:prstGeom>
          <a:noFill/>
        </p:spPr>
        <p:txBody>
          <a:bodyPr wrap="square" rtlCol="0">
            <a:spAutoFit/>
          </a:bodyPr>
          <a:lstStyle/>
          <a:p>
            <a:pPr marL="285750" indent="-285750">
              <a:buFont typeface="Arial" panose="020B0604020202020204" pitchFamily="34" charset="0"/>
              <a:buChar char="•"/>
            </a:pPr>
            <a:r>
              <a:rPr lang="en-GB" sz="2200" dirty="0"/>
              <a:t>Pencil case with personal stationery items: </a:t>
            </a:r>
          </a:p>
          <a:p>
            <a:pPr marL="1257300" lvl="2" indent="-342900">
              <a:buFont typeface="Wingdings" panose="05000000000000000000" pitchFamily="2" charset="2"/>
              <a:buChar char="v"/>
            </a:pPr>
            <a:r>
              <a:rPr lang="en-GB" sz="2200" dirty="0"/>
              <a:t>pens (not biros) </a:t>
            </a:r>
          </a:p>
          <a:p>
            <a:pPr marL="1257300" lvl="2" indent="-342900">
              <a:buFont typeface="Wingdings" panose="05000000000000000000" pitchFamily="2" charset="2"/>
              <a:buChar char="v"/>
            </a:pPr>
            <a:r>
              <a:rPr lang="en-GB" sz="2200" dirty="0"/>
              <a:t>pencils</a:t>
            </a:r>
          </a:p>
          <a:p>
            <a:pPr marL="1257300" lvl="2" indent="-342900">
              <a:buFont typeface="Wingdings" panose="05000000000000000000" pitchFamily="2" charset="2"/>
              <a:buChar char="v"/>
            </a:pPr>
            <a:r>
              <a:rPr lang="en-GB" sz="2200" dirty="0"/>
              <a:t>colouring pencils</a:t>
            </a:r>
          </a:p>
          <a:p>
            <a:pPr marL="1257300" lvl="2" indent="-342900">
              <a:buFont typeface="Wingdings" panose="05000000000000000000" pitchFamily="2" charset="2"/>
              <a:buChar char="v"/>
            </a:pPr>
            <a:r>
              <a:rPr lang="en-GB" sz="2200" dirty="0"/>
              <a:t>eraser</a:t>
            </a:r>
          </a:p>
          <a:p>
            <a:pPr marL="1257300" lvl="2" indent="-342900">
              <a:buFont typeface="Wingdings" panose="05000000000000000000" pitchFamily="2" charset="2"/>
              <a:buChar char="v"/>
            </a:pPr>
            <a:r>
              <a:rPr lang="en-GB" sz="2200" dirty="0"/>
              <a:t>sharpener</a:t>
            </a:r>
          </a:p>
          <a:p>
            <a:pPr marL="1257300" lvl="2" indent="-342900">
              <a:buFont typeface="Wingdings" panose="05000000000000000000" pitchFamily="2" charset="2"/>
              <a:buChar char="v"/>
            </a:pPr>
            <a:r>
              <a:rPr lang="en-GB" sz="2200" dirty="0"/>
              <a:t>glue sticks</a:t>
            </a:r>
          </a:p>
          <a:p>
            <a:pPr marL="285750" indent="-285750">
              <a:buFont typeface="Arial" panose="020B0604020202020204" pitchFamily="34" charset="0"/>
              <a:buChar char="•"/>
            </a:pPr>
            <a:r>
              <a:rPr lang="en-GB" sz="2200" dirty="0"/>
              <a:t>Art apron</a:t>
            </a:r>
          </a:p>
          <a:p>
            <a:pPr marL="285750" indent="-285750">
              <a:buFont typeface="Arial" panose="020B0604020202020204" pitchFamily="34" charset="0"/>
              <a:buChar char="•"/>
            </a:pPr>
            <a:r>
              <a:rPr lang="en-GB" sz="2200" dirty="0"/>
              <a:t>Water bottle – not metal bottles please (health and safety)</a:t>
            </a:r>
          </a:p>
          <a:p>
            <a:pPr marL="285750" indent="-285750">
              <a:buFont typeface="Arial" panose="020B0604020202020204" pitchFamily="34" charset="0"/>
              <a:buChar char="•"/>
            </a:pPr>
            <a:r>
              <a:rPr lang="en-GB" sz="2200" dirty="0"/>
              <a:t>PE kit- black/red shorts or </a:t>
            </a:r>
            <a:r>
              <a:rPr lang="en-GB" sz="2200" dirty="0" err="1"/>
              <a:t>skort</a:t>
            </a:r>
            <a:r>
              <a:rPr lang="en-GB" sz="2200" dirty="0"/>
              <a:t>, school red t-shirt, black or school tracksuit</a:t>
            </a:r>
          </a:p>
          <a:p>
            <a:pPr marL="285750" indent="-285750">
              <a:buFont typeface="Arial" panose="020B0604020202020204" pitchFamily="34" charset="0"/>
              <a:buChar char="•"/>
            </a:pPr>
            <a:r>
              <a:rPr lang="en-GB" sz="2200" dirty="0"/>
              <a:t>Trainers</a:t>
            </a:r>
          </a:p>
          <a:p>
            <a:pPr marL="285750" indent="-285750">
              <a:buFont typeface="Arial" panose="020B0604020202020204" pitchFamily="34" charset="0"/>
              <a:buChar char="•"/>
            </a:pPr>
            <a:r>
              <a:rPr lang="en-GB" sz="2200" dirty="0"/>
              <a:t>Packet of tissues</a:t>
            </a:r>
          </a:p>
          <a:p>
            <a:pPr marL="285750" indent="-285750">
              <a:buFont typeface="Arial" panose="020B0604020202020204" pitchFamily="34" charset="0"/>
              <a:buChar char="•"/>
            </a:pPr>
            <a:r>
              <a:rPr lang="en-GB" sz="2200" dirty="0"/>
              <a:t>Coat every day especially important on swimming days</a:t>
            </a:r>
          </a:p>
          <a:p>
            <a:endParaRPr lang="en-GB" sz="2200" dirty="0"/>
          </a:p>
          <a:p>
            <a:pPr algn="ctr"/>
            <a:r>
              <a:rPr lang="en-GB" sz="2200" dirty="0"/>
              <a:t> </a:t>
            </a:r>
            <a:r>
              <a:rPr lang="en-GB" sz="2200" b="1" dirty="0"/>
              <a:t>PLEASE NAME EVERYTHING!</a:t>
            </a:r>
            <a:endParaRPr lang="en-GB" sz="2200" dirty="0"/>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271698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Homework</a:t>
            </a:r>
          </a:p>
        </p:txBody>
      </p:sp>
      <p:sp>
        <p:nvSpPr>
          <p:cNvPr id="2" name="TextBox 1"/>
          <p:cNvSpPr txBox="1"/>
          <p:nvPr/>
        </p:nvSpPr>
        <p:spPr>
          <a:xfrm>
            <a:off x="1295400" y="1554375"/>
            <a:ext cx="9601200" cy="4708981"/>
          </a:xfrm>
          <a:prstGeom prst="rect">
            <a:avLst/>
          </a:prstGeom>
          <a:noFill/>
        </p:spPr>
        <p:txBody>
          <a:bodyPr wrap="square" rtlCol="0">
            <a:spAutoFit/>
          </a:bodyPr>
          <a:lstStyle/>
          <a:p>
            <a:r>
              <a:rPr lang="en-GB" sz="2000" dirty="0"/>
              <a:t>Homework is given on Wednesdays. We will start this week.</a:t>
            </a:r>
          </a:p>
          <a:p>
            <a:r>
              <a:rPr lang="en-GB" sz="2000" dirty="0"/>
              <a:t> </a:t>
            </a:r>
          </a:p>
          <a:p>
            <a:r>
              <a:rPr lang="en-GB" sz="2000" b="1" dirty="0"/>
              <a:t>Reading every night.</a:t>
            </a:r>
          </a:p>
          <a:p>
            <a:r>
              <a:rPr lang="en-GB" sz="2000" b="1" dirty="0"/>
              <a:t>Maths</a:t>
            </a:r>
            <a:r>
              <a:rPr lang="en-GB" sz="2000" dirty="0"/>
              <a:t> homework will be due in on </a:t>
            </a:r>
            <a:r>
              <a:rPr lang="en-GB" sz="2000" b="1" dirty="0"/>
              <a:t>Mondays</a:t>
            </a:r>
            <a:r>
              <a:rPr lang="en-GB" sz="2000" dirty="0"/>
              <a:t>. </a:t>
            </a:r>
          </a:p>
          <a:p>
            <a:r>
              <a:rPr lang="en-GB" sz="2000" b="1" dirty="0"/>
              <a:t>English</a:t>
            </a:r>
            <a:r>
              <a:rPr lang="en-GB" sz="2000" dirty="0"/>
              <a:t> will be due on </a:t>
            </a:r>
            <a:r>
              <a:rPr lang="en-GB" sz="2000" b="1" dirty="0"/>
              <a:t>Wednesday</a:t>
            </a:r>
            <a:r>
              <a:rPr lang="en-GB" sz="2000" dirty="0"/>
              <a:t>. </a:t>
            </a:r>
          </a:p>
          <a:p>
            <a:r>
              <a:rPr lang="en-GB" sz="2000" b="1" dirty="0"/>
              <a:t>Spellings</a:t>
            </a:r>
            <a:r>
              <a:rPr lang="en-GB" sz="2000" dirty="0"/>
              <a:t> and </a:t>
            </a:r>
            <a:r>
              <a:rPr lang="en-GB" sz="2000" b="1" dirty="0"/>
              <a:t>Times Tables </a:t>
            </a:r>
            <a:r>
              <a:rPr lang="en-GB" sz="2000" dirty="0"/>
              <a:t>will be set each week and will be tested on </a:t>
            </a:r>
            <a:r>
              <a:rPr lang="en-GB" sz="2000" b="1" dirty="0"/>
              <a:t>Fridays</a:t>
            </a:r>
            <a:r>
              <a:rPr lang="en-GB" sz="2000" dirty="0"/>
              <a:t>.</a:t>
            </a:r>
          </a:p>
          <a:p>
            <a:r>
              <a:rPr lang="en-GB" sz="2000" dirty="0"/>
              <a:t> </a:t>
            </a:r>
          </a:p>
          <a:p>
            <a:r>
              <a:rPr lang="en-GB" sz="2000" dirty="0"/>
              <a:t>The children will have a folder to take the work home and we will ask them to remove marked homework half-termly. </a:t>
            </a:r>
          </a:p>
          <a:p>
            <a:r>
              <a:rPr lang="en-GB" sz="2000" dirty="0"/>
              <a:t> </a:t>
            </a:r>
          </a:p>
          <a:p>
            <a:r>
              <a:rPr lang="en-GB" sz="2000" dirty="0"/>
              <a:t>As well as weekly maths and English, we will occasionally set an extra piece as appropriate, which may be </a:t>
            </a:r>
            <a:r>
              <a:rPr lang="en-GB" sz="2000" dirty="0" err="1"/>
              <a:t>eg</a:t>
            </a:r>
            <a:r>
              <a:rPr lang="en-GB" sz="2000" dirty="0"/>
              <a:t>. a game to make, or history research etc.</a:t>
            </a:r>
          </a:p>
          <a:p>
            <a:r>
              <a:rPr lang="en-GB" sz="2000" dirty="0"/>
              <a:t>One of the project pieces we usually set this term is a </a:t>
            </a:r>
            <a:r>
              <a:rPr lang="en-GB" sz="2000" i="1" dirty="0"/>
              <a:t>This is Your Life</a:t>
            </a:r>
            <a:r>
              <a:rPr lang="en-GB" sz="2000" dirty="0"/>
              <a:t> biography about a relative. More details will be sent out later but the children can begin thinking about who they would like to write about and gathering information.</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2774693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Religious Education</a:t>
            </a:r>
          </a:p>
        </p:txBody>
      </p:sp>
      <p:sp>
        <p:nvSpPr>
          <p:cNvPr id="2" name="TextBox 1"/>
          <p:cNvSpPr txBox="1"/>
          <p:nvPr/>
        </p:nvSpPr>
        <p:spPr>
          <a:xfrm>
            <a:off x="1295400" y="1554375"/>
            <a:ext cx="9601200" cy="5601533"/>
          </a:xfrm>
          <a:prstGeom prst="rect">
            <a:avLst/>
          </a:prstGeom>
          <a:noFill/>
        </p:spPr>
        <p:txBody>
          <a:bodyPr wrap="square" rtlCol="0">
            <a:spAutoFit/>
          </a:bodyPr>
          <a:lstStyle/>
          <a:p>
            <a:r>
              <a:rPr lang="en-GB" sz="2400" dirty="0"/>
              <a:t>We follow the new RED (Religious Education Directory) and are advised by the diocese. Our faith is at the heart of all that we do at St Thomas More. We have four formal RE lessons each week. We also have time to complete our prayer journals.</a:t>
            </a:r>
          </a:p>
          <a:p>
            <a:r>
              <a:rPr lang="en-GB" sz="2400" dirty="0"/>
              <a:t> </a:t>
            </a:r>
          </a:p>
          <a:p>
            <a:r>
              <a:rPr lang="en-GB" sz="2400" dirty="0"/>
              <a:t>We have whole school assemblies three times per week. On the other days we will have prayer and liturgy in class and the children are given many opportunities to prepare and lead this themselves.</a:t>
            </a:r>
          </a:p>
          <a:p>
            <a:endParaRPr lang="en-GB" b="1" dirty="0"/>
          </a:p>
          <a:p>
            <a:r>
              <a:rPr lang="en-GB" sz="2400" b="1" dirty="0"/>
              <a:t>Relationship and Sex Education (RSE): </a:t>
            </a:r>
            <a:r>
              <a:rPr lang="en-GB" sz="2400" dirty="0"/>
              <a:t>Journey in Love. We follow the diocesan Journey in Love scheme, which is in keeping with our Catholic faith. We will send you an email to give further information and let you know when it is taking place in the summer term.</a:t>
            </a:r>
          </a:p>
          <a:p>
            <a:endParaRPr lang="en-GB" sz="2400" dirty="0"/>
          </a:p>
          <a:p>
            <a:r>
              <a:rPr lang="en-GB" sz="2800" dirty="0"/>
              <a:t> </a:t>
            </a:r>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4213819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bg1"/>
            </a:gs>
            <a:gs pos="83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439975"/>
            <a:ext cx="9144000" cy="1114400"/>
          </a:xfrm>
        </p:spPr>
        <p:txBody>
          <a:bodyPr/>
          <a:lstStyle/>
          <a:p>
            <a:r>
              <a:rPr lang="en-GB" b="1" dirty="0"/>
              <a:t>Reading</a:t>
            </a:r>
          </a:p>
        </p:txBody>
      </p:sp>
      <p:sp>
        <p:nvSpPr>
          <p:cNvPr id="2" name="TextBox 1"/>
          <p:cNvSpPr txBox="1"/>
          <p:nvPr/>
        </p:nvSpPr>
        <p:spPr>
          <a:xfrm>
            <a:off x="1295400" y="1554375"/>
            <a:ext cx="9601200" cy="5078313"/>
          </a:xfrm>
          <a:prstGeom prst="rect">
            <a:avLst/>
          </a:prstGeom>
          <a:noFill/>
        </p:spPr>
        <p:txBody>
          <a:bodyPr wrap="square" rtlCol="0">
            <a:spAutoFit/>
          </a:bodyPr>
          <a:lstStyle/>
          <a:p>
            <a:r>
              <a:rPr lang="en-GB" dirty="0"/>
              <a:t>Reading is high priority. The reading framework produced by the </a:t>
            </a:r>
            <a:r>
              <a:rPr lang="en-GB" dirty="0" err="1"/>
              <a:t>DfE</a:t>
            </a:r>
            <a:r>
              <a:rPr lang="en-GB" dirty="0"/>
              <a:t> has an emphasis on helping children enjoy reading (reading for pleasure) from a broad range of books including different authors and genres.</a:t>
            </a:r>
          </a:p>
          <a:p>
            <a:r>
              <a:rPr lang="en-GB" dirty="0"/>
              <a:t>Reading is the most important of all homework. Please hear your child read as often as possible. </a:t>
            </a:r>
          </a:p>
          <a:p>
            <a:r>
              <a:rPr lang="en-GB" dirty="0"/>
              <a:t>Spend time discussing the book, as well as hearing read. Lots of inference questions in reading comprehension- not just lifting answers from the text e.g. ‘How do you know that…?’ or ‘What does the author mean by….?’ </a:t>
            </a:r>
          </a:p>
          <a:p>
            <a:r>
              <a:rPr lang="en-GB" dirty="0"/>
              <a:t>Reading record books are collected frequently to check children are reading at home regularly.</a:t>
            </a:r>
          </a:p>
          <a:p>
            <a:r>
              <a:rPr lang="en-GB" dirty="0"/>
              <a:t> Children may bring books from home as long as they are checked by us first to ensure they are suitable.</a:t>
            </a:r>
          </a:p>
          <a:p>
            <a:r>
              <a:rPr lang="en-GB" dirty="0"/>
              <a:t> </a:t>
            </a:r>
          </a:p>
          <a:p>
            <a:r>
              <a:rPr lang="en-GB" b="1" u="sng" dirty="0"/>
              <a:t>Please sign reading record book with pages read each day.</a:t>
            </a:r>
            <a:endParaRPr lang="en-GB" dirty="0"/>
          </a:p>
          <a:p>
            <a:r>
              <a:rPr lang="en-GB" b="1" dirty="0"/>
              <a:t>We are really trying to promote the children reading at home every day. Children should read a page or two aloud to an adult and then there is an expectation for them to read on independently. It is vitally important to develop fluency and vocabulary. </a:t>
            </a:r>
            <a:endParaRPr lang="en-GB" dirty="0"/>
          </a:p>
          <a:p>
            <a:r>
              <a:rPr lang="en-GB" b="1" dirty="0"/>
              <a:t>Reading challenge: 6 books per term. Children collect stickers for each book read. Raffle ticket given when challenge completed with opportunity to win a class hamper at the end of term. </a:t>
            </a:r>
            <a:endParaRPr lang="en-GB" dirty="0"/>
          </a:p>
          <a:p>
            <a:r>
              <a:rPr lang="en-GB" b="1" dirty="0"/>
              <a:t> </a:t>
            </a:r>
            <a:endParaRPr lang="en-GB" dirty="0"/>
          </a:p>
        </p:txBody>
      </p:sp>
      <p:pic>
        <p:nvPicPr>
          <p:cNvPr id="4" name="Picture 3">
            <a:extLst>
              <a:ext uri="{FF2B5EF4-FFF2-40B4-BE49-F238E27FC236}">
                <a16:creationId xmlns:a16="http://schemas.microsoft.com/office/drawing/2014/main" id="{8CE4E0FA-40E5-4D4D-AB28-394EACD044C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4498" y="149567"/>
            <a:ext cx="1349502" cy="1433573"/>
          </a:xfrm>
          <a:prstGeom prst="rect">
            <a:avLst/>
          </a:prstGeom>
        </p:spPr>
      </p:pic>
    </p:spTree>
    <p:extLst>
      <p:ext uri="{BB962C8B-B14F-4D97-AF65-F5344CB8AC3E}">
        <p14:creationId xmlns:p14="http://schemas.microsoft.com/office/powerpoint/2010/main" val="1947812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264</TotalTime>
  <Words>2600</Words>
  <Application>Microsoft Office PowerPoint</Application>
  <PresentationFormat>Widescreen</PresentationFormat>
  <Paragraphs>321</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Times New Roman</vt:lpstr>
      <vt:lpstr>Wingdings</vt:lpstr>
      <vt:lpstr>Office Theme</vt:lpstr>
      <vt:lpstr>Welcome to Year 6  Curriculum Evening</vt:lpstr>
      <vt:lpstr>Our Aims</vt:lpstr>
      <vt:lpstr>Curriculum Map</vt:lpstr>
      <vt:lpstr>Attendance</vt:lpstr>
      <vt:lpstr>Timetable</vt:lpstr>
      <vt:lpstr>Equipment</vt:lpstr>
      <vt:lpstr>Homework</vt:lpstr>
      <vt:lpstr>Religious Education</vt:lpstr>
      <vt:lpstr>Reading</vt:lpstr>
      <vt:lpstr>Writing</vt:lpstr>
      <vt:lpstr>Year 6 Prefects</vt:lpstr>
      <vt:lpstr>Chaplaincy Team</vt:lpstr>
      <vt:lpstr>House Captains</vt:lpstr>
      <vt:lpstr>Sports Ambassadors</vt:lpstr>
      <vt:lpstr>School Council</vt:lpstr>
      <vt:lpstr>Clubs</vt:lpstr>
      <vt:lpstr>Visits/Visitors</vt:lpstr>
      <vt:lpstr>Residential</vt:lpstr>
      <vt:lpstr>Secondary Transfer</vt:lpstr>
      <vt:lpstr>Secondary Transfer</vt:lpstr>
      <vt:lpstr>Secondary Transfer</vt:lpstr>
      <vt:lpstr>SATs</vt:lpstr>
      <vt:lpstr>SATs</vt:lpstr>
      <vt:lpstr>SATs</vt:lpstr>
      <vt:lpstr>SATs</vt:lpstr>
      <vt:lpstr>Year 6 Souvenirs (optional)</vt:lpstr>
      <vt:lpstr>Awards</vt:lpstr>
      <vt:lpstr>AOB</vt:lpstr>
      <vt:lpstr>AOB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Noreen Hall</dc:creator>
  <cp:lastModifiedBy>Anna Stockdale</cp:lastModifiedBy>
  <cp:revision>29</cp:revision>
  <dcterms:created xsi:type="dcterms:W3CDTF">2025-09-02T18:44:46Z</dcterms:created>
  <dcterms:modified xsi:type="dcterms:W3CDTF">2025-09-25T15:34:13Z</dcterms:modified>
</cp:coreProperties>
</file>