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90" r:id="rId4"/>
    <p:sldId id="291" r:id="rId5"/>
    <p:sldId id="286" r:id="rId6"/>
    <p:sldId id="293" r:id="rId7"/>
    <p:sldId id="295" r:id="rId8"/>
    <p:sldId id="275" r:id="rId9"/>
    <p:sldId id="292" r:id="rId10"/>
    <p:sldId id="259" r:id="rId11"/>
    <p:sldId id="296" r:id="rId12"/>
    <p:sldId id="260" r:id="rId13"/>
    <p:sldId id="257" r:id="rId14"/>
    <p:sldId id="273" r:id="rId15"/>
    <p:sldId id="274" r:id="rId16"/>
    <p:sldId id="276" r:id="rId17"/>
    <p:sldId id="277" r:id="rId18"/>
    <p:sldId id="282" r:id="rId19"/>
    <p:sldId id="284" r:id="rId20"/>
    <p:sldId id="283" r:id="rId21"/>
    <p:sldId id="27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DCD1CC-ECBF-454E-9C53-662D9F509EE1}" v="214" dt="2021-08-28T15:29:30.8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06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22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7ED17-62A8-4BB5-9CAC-BB829F5875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690ED6-F24F-45E3-849C-3456D7B400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A7F674-94EB-44D5-95A3-F07EB1AC1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C9981-28B9-420D-AE8D-70F58034E91A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B7222-AD67-4D90-9A50-71ECA4284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766C2F-78EB-4E2F-8C92-716904819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AF650-B4CE-4405-8A34-896C42C70C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0665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684FA-A6EE-47CE-AB35-683551359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DA723A-6F6F-43B8-957F-5E3B897C7A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50E280-DE69-4091-ACE0-6A7EA9768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C9981-28B9-420D-AE8D-70F58034E91A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E7E631-911E-452B-82E4-D60D1EDDB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DA08F8-A22A-42F2-9FF6-B408BB087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AF650-B4CE-4405-8A34-896C42C70C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2283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2B2D7C-3866-4204-AF35-48477489CF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4462D1-1B3D-473F-BED3-58994AD38B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70700D-F36E-412E-8648-F1A343A14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C9981-28B9-420D-AE8D-70F58034E91A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2313B-BA1D-4570-8F80-A7BB7D2F6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61BC10-844D-46D1-BE72-C2E3846DC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AF650-B4CE-4405-8A34-896C42C70C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3308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374A0-506B-4BAA-BAAE-367403476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1EAD0-F649-4F00-89AF-57E2BFADAC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196B75-C846-48CC-A117-08D82824E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C9981-28B9-420D-AE8D-70F58034E91A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E929A3-D335-489E-B939-B6CE0D11E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4E486-337F-4D3D-A2D3-437DF9081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AF650-B4CE-4405-8A34-896C42C70C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0877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D3E7E-0FDF-4DB9-AC8C-2D8DA29CD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09D47C-6958-4786-8837-03A10879E8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4E601-ECD8-4AEA-91E0-3C1D339FF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C9981-28B9-420D-AE8D-70F58034E91A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C96668-478C-4759-B29D-3626803E0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F3E312-3AD4-4886-9D7D-599BF158B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AF650-B4CE-4405-8A34-896C42C70C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795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2F32B-518A-4B10-9CBD-6C9A95688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D1A8A-F7FC-4088-ADF0-98B317DEEA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129C81-9E39-415A-BFE0-8F6A5E9E22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474477-484C-471E-8F3A-71C846B98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C9981-28B9-420D-AE8D-70F58034E91A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79C94D-5DC4-438A-9D90-B98CBA579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780FD8-C391-414B-AA42-879EE554B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AF650-B4CE-4405-8A34-896C42C70C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236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FFD16-BE5D-4922-B1B4-4C51A5C73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55103F-5559-49FE-9793-01C4E82E48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20828F-BAD2-4E91-BC5B-CA8D0B1FDD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A9A3D7-6A1B-468E-9276-EAC18A4181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7A7572-AD7E-4280-AE96-D67BA0C985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5DAC69-680A-4984-8880-E8112623A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C9981-28B9-420D-AE8D-70F58034E91A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A58201-24F5-4B85-8F13-84E8E7611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F2A6B7-E4A2-48BE-AE98-56887EBF5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AF650-B4CE-4405-8A34-896C42C70C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5894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1E954-36A0-407E-AB23-C4E9642B1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1D2C6C-7392-444B-ADF4-B23772F97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C9981-28B9-420D-AE8D-70F58034E91A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0A4D25-BB03-41C1-A812-C80A7F571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293415-AD2F-4BAB-9026-A54054CC9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AF650-B4CE-4405-8A34-896C42C70C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4640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505EE9-9A3A-4968-824F-E53FAE2D8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C9981-28B9-420D-AE8D-70F58034E91A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9B0782-41F4-4E43-B92A-B6F8D2286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408BA9-422A-47EC-B95A-DCC8DC02E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AF650-B4CE-4405-8A34-896C42C70C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398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318C8-AD53-4795-8EE5-AF8647309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DF97B-EEA3-4F8D-83F3-F47B39DB6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81C1C6-2926-4FCE-8EA4-E6C4676E3A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BAAAAC-F3A8-4267-8F01-1B3C06890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C9981-28B9-420D-AE8D-70F58034E91A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DF88A5-5A27-402D-97AD-DBD31E607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0BB9C6-2CE6-42F1-980A-C97267A7C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AF650-B4CE-4405-8A34-896C42C70C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2440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B5342-0015-487D-B307-AF1F1A8D7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861CEB-6401-4A96-B769-A0C87653A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574D90-7FB2-474F-BDC7-75D62AB43B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00A527-AD15-43BB-A0F7-E6235C057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C9981-28B9-420D-AE8D-70F58034E91A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DE03AB-3E2C-4E8E-94E3-370E8591E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946CD0-F95E-4A6D-8A02-678AAFE87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AF650-B4CE-4405-8A34-896C42C70C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244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CCDAAA-5844-46CF-85A4-B4ECBD46C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CF674E-969B-400F-8D82-E4AFD4C2B0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05F6BB-33FC-40A3-BCE4-697C94826C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C9981-28B9-420D-AE8D-70F58034E91A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55C769-EBC5-4FBC-A20E-BE4854CCF0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E2C8D8-D872-4FBB-A153-2BD647CFA8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AF650-B4CE-4405-8A34-896C42C70C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7271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A5161-F7D5-4CE8-9D1C-C4179515F5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79866"/>
            <a:ext cx="9144000" cy="1044640"/>
          </a:xfrm>
        </p:spPr>
        <p:txBody>
          <a:bodyPr>
            <a:normAutofit/>
          </a:bodyPr>
          <a:lstStyle/>
          <a:p>
            <a:r>
              <a:rPr lang="en-GB" sz="6600" dirty="0">
                <a:solidFill>
                  <a:srgbClr val="002060"/>
                </a:solidFill>
                <a:latin typeface="Comic Sans MS" panose="030F0702030302020204" pitchFamily="66" charset="0"/>
              </a:rPr>
              <a:t>Welcome to Year 1!</a:t>
            </a:r>
          </a:p>
        </p:txBody>
      </p:sp>
      <p:pic>
        <p:nvPicPr>
          <p:cNvPr id="6" name="Picture 2" descr="See the source image">
            <a:extLst>
              <a:ext uri="{FF2B5EF4-FFF2-40B4-BE49-F238E27FC236}">
                <a16:creationId xmlns:a16="http://schemas.microsoft.com/office/drawing/2014/main" id="{C1292B3F-C748-4B12-B643-1770AF0FA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770" y="2900166"/>
            <a:ext cx="451485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BBA5161-F7D5-4CE8-9D1C-C4179515F55F}"/>
              </a:ext>
            </a:extLst>
          </p:cNvPr>
          <p:cNvSpPr txBox="1">
            <a:spLocks/>
          </p:cNvSpPr>
          <p:nvPr/>
        </p:nvSpPr>
        <p:spPr>
          <a:xfrm>
            <a:off x="1524000" y="4295274"/>
            <a:ext cx="9144000" cy="10446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4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18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9C30D-FFF0-4B4F-8658-0FCCBC8FA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2060"/>
                </a:solidFill>
                <a:latin typeface="Comic Sans MS" panose="030F0702030302020204" pitchFamily="66" charset="0"/>
              </a:rPr>
              <a:t>Maths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5A30E-38C6-44DF-AF01-3C1B3D96A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769" y="1757180"/>
            <a:ext cx="10515600" cy="442857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2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Maths Curriculum in Year 1</a:t>
            </a:r>
          </a:p>
          <a:p>
            <a:r>
              <a:rPr lang="en-GB" sz="2600" dirty="0">
                <a:solidFill>
                  <a:srgbClr val="002060"/>
                </a:solidFill>
                <a:latin typeface="Comic Sans MS" panose="030F0702030302020204" pitchFamily="66" charset="0"/>
              </a:rPr>
              <a:t>We use Primary Stars to support the delivery of our maths curriculum.</a:t>
            </a:r>
          </a:p>
          <a:p>
            <a:pPr marL="0" indent="0">
              <a:buNone/>
            </a:pPr>
            <a:r>
              <a:rPr lang="en-GB" sz="2600" dirty="0">
                <a:solidFill>
                  <a:srgbClr val="002060"/>
                </a:solidFill>
                <a:latin typeface="Comic Sans MS" panose="030F0702030302020204" pitchFamily="66" charset="0"/>
              </a:rPr>
              <a:t>Key themes we will cover:</a:t>
            </a:r>
          </a:p>
          <a:p>
            <a:r>
              <a:rPr lang="en-GB" sz="2600" dirty="0">
                <a:solidFill>
                  <a:srgbClr val="002060"/>
                </a:solidFill>
                <a:latin typeface="Comic Sans MS" panose="030F0702030302020204" pitchFamily="66" charset="0"/>
              </a:rPr>
              <a:t>Number and place value up to 100</a:t>
            </a:r>
          </a:p>
          <a:p>
            <a:r>
              <a:rPr lang="en-GB" sz="2600" dirty="0">
                <a:solidFill>
                  <a:srgbClr val="002060"/>
                </a:solidFill>
                <a:latin typeface="Comic Sans MS" panose="030F0702030302020204" pitchFamily="66" charset="0"/>
              </a:rPr>
              <a:t>Addition and subtraction within 20</a:t>
            </a:r>
          </a:p>
          <a:p>
            <a:r>
              <a:rPr lang="en-GB" sz="2600" dirty="0">
                <a:solidFill>
                  <a:srgbClr val="002060"/>
                </a:solidFill>
                <a:latin typeface="Comic Sans MS" panose="030F0702030302020204" pitchFamily="66" charset="0"/>
              </a:rPr>
              <a:t>Shapes, patterns, and simple measurements</a:t>
            </a:r>
          </a:p>
          <a:p>
            <a:r>
              <a:rPr lang="en-GB" sz="2600" dirty="0">
                <a:solidFill>
                  <a:srgbClr val="002060"/>
                </a:solidFill>
                <a:latin typeface="Comic Sans MS" panose="030F0702030302020204" pitchFamily="66" charset="0"/>
              </a:rPr>
              <a:t>Problem solving and reasoning</a:t>
            </a:r>
          </a:p>
          <a:p>
            <a:pPr marL="0" indent="0">
              <a:buNone/>
            </a:pPr>
            <a:r>
              <a:rPr lang="en-GB" sz="2600" i="1" dirty="0">
                <a:solidFill>
                  <a:srgbClr val="002060"/>
                </a:solidFill>
                <a:latin typeface="Comic Sans MS" panose="030F0702030302020204" pitchFamily="66" charset="0"/>
              </a:rPr>
              <a:t>Useful resource for home: 1-Minute Maths</a:t>
            </a:r>
            <a:br>
              <a:rPr lang="en-GB" sz="2600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en-GB" sz="2600" dirty="0">
                <a:solidFill>
                  <a:srgbClr val="002060"/>
                </a:solidFill>
                <a:latin typeface="Comic Sans MS" panose="030F0702030302020204" pitchFamily="66" charset="0"/>
              </a:rPr>
              <a:t>This is a great tool to build confidence with quick, daily maths practice</a:t>
            </a:r>
          </a:p>
          <a:p>
            <a:pPr marL="0" indent="0">
              <a:buNone/>
            </a:pPr>
            <a:endParaRPr lang="en-GB" sz="26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endParaRPr lang="en-GB" sz="26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7524" y="2917436"/>
            <a:ext cx="3097823" cy="21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656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9C30D-FFF0-4B4F-8658-0FCCBC8FA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615" y="110148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rgbClr val="002060"/>
                </a:solidFill>
                <a:latin typeface="Comic Sans MS" panose="030F0702030302020204" pitchFamily="66" charset="0"/>
              </a:rPr>
              <a:t>Other Subject Highlights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5A30E-38C6-44DF-AF01-3C1B3D96A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10054"/>
            <a:ext cx="9334500" cy="4937247"/>
          </a:xfrm>
        </p:spPr>
        <p:txBody>
          <a:bodyPr>
            <a:normAutofit fontScale="77500" lnSpcReduction="20000"/>
          </a:bodyPr>
          <a:lstStyle/>
          <a:p>
            <a:pPr lvl="0"/>
            <a:endParaRPr lang="en-GB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Science:</a:t>
            </a:r>
            <a:endParaRPr lang="en-GB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en-GB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Seasonal changes including weather reports</a:t>
            </a:r>
          </a:p>
          <a:p>
            <a:r>
              <a:rPr lang="en-GB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Animals including humans and our ‘Tweet of the Week’</a:t>
            </a:r>
          </a:p>
          <a:p>
            <a:r>
              <a:rPr lang="en-GB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Plants</a:t>
            </a:r>
          </a:p>
          <a:p>
            <a:r>
              <a:rPr lang="en-GB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Everyday materials</a:t>
            </a:r>
          </a:p>
          <a:p>
            <a:pPr marL="0" indent="0">
              <a:buNone/>
            </a:pPr>
            <a:r>
              <a:rPr lang="en-GB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History:</a:t>
            </a:r>
            <a:endParaRPr lang="en-GB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en-GB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Gunpowder Plot</a:t>
            </a:r>
          </a:p>
          <a:p>
            <a:r>
              <a:rPr lang="en-GB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Castles</a:t>
            </a:r>
          </a:p>
          <a:p>
            <a:r>
              <a:rPr lang="en-GB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Toys</a:t>
            </a:r>
            <a:br>
              <a:rPr lang="en-GB" sz="2400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en-GB" sz="2400" i="1" dirty="0">
                <a:solidFill>
                  <a:srgbClr val="002060"/>
                </a:solidFill>
                <a:latin typeface="Comic Sans MS" panose="030F0702030302020204" pitchFamily="66" charset="0"/>
              </a:rPr>
              <a:t>(Parent/Grandparent input welcome for toys!)</a:t>
            </a:r>
            <a:endParaRPr lang="en-GB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Geography:</a:t>
            </a:r>
            <a:endParaRPr lang="en-GB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en-GB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Continents and Oceans</a:t>
            </a:r>
          </a:p>
          <a:p>
            <a:r>
              <a:rPr lang="en-GB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Global Connections:</a:t>
            </a:r>
            <a:br>
              <a:rPr lang="en-GB" sz="2400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en-GB" sz="2400" i="1" dirty="0">
                <a:solidFill>
                  <a:srgbClr val="002060"/>
                </a:solidFill>
                <a:latin typeface="Comic Sans MS" panose="030F0702030302020204" pitchFamily="66" charset="0"/>
              </a:rPr>
              <a:t>(If your child has family or friends living overseas, they can share their location, and we’ll find it on the map!)</a:t>
            </a:r>
            <a:endParaRPr lang="en-GB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4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5812" y="567104"/>
            <a:ext cx="3076575" cy="1485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8912" y="2795954"/>
            <a:ext cx="2543175" cy="18002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2681" y="5075154"/>
            <a:ext cx="2445727" cy="136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273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9C30D-FFF0-4B4F-8658-0FCCBC8FA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2060"/>
                </a:solidFill>
                <a:latin typeface="Comic Sans MS" panose="030F0702030302020204" pitchFamily="66" charset="0"/>
              </a:rPr>
              <a:t>Homework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9314" y="157957"/>
            <a:ext cx="3224074" cy="1811520"/>
          </a:xfrm>
          <a:prstGeom prst="rect">
            <a:avLst/>
          </a:prstGeom>
        </p:spPr>
      </p:pic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838200" y="1897856"/>
            <a:ext cx="8579223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Sent home on Wednesday and handed in on Monday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Always completed in pencil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Encourage your child to be as neat as they can and present their homework carefully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Help as required – it’s a great opportunity for one-to-one time with your child</a:t>
            </a:r>
          </a:p>
        </p:txBody>
      </p:sp>
    </p:spTree>
    <p:extLst>
      <p:ext uri="{BB962C8B-B14F-4D97-AF65-F5344CB8AC3E}">
        <p14:creationId xmlns:p14="http://schemas.microsoft.com/office/powerpoint/2010/main" val="2274765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9C30D-FFF0-4B4F-8658-0FCCBC8FA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2060"/>
                </a:solidFill>
                <a:latin typeface="Comic Sans MS" panose="030F0702030302020204" pitchFamily="66" charset="0"/>
              </a:rPr>
              <a:t>Spellings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5A30E-38C6-44DF-AF01-3C1B3D96A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808" y="2192337"/>
            <a:ext cx="8991600" cy="3238744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Spellings can be found in the front of the children’s homework book</a:t>
            </a:r>
          </a:p>
          <a:p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Spelling check takes place on </a:t>
            </a:r>
            <a:r>
              <a:rPr lang="en-GB" b="1" dirty="0">
                <a:solidFill>
                  <a:srgbClr val="002060"/>
                </a:solidFill>
                <a:latin typeface="Comic Sans MS" panose="030F0702030302020204" pitchFamily="66" charset="0"/>
              </a:rPr>
              <a:t>Monday</a:t>
            </a:r>
          </a:p>
          <a:p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Little and often is best for spelling practice—also a great opportunity for handwriting practice</a:t>
            </a:r>
          </a:p>
          <a:p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Spelling test results will be noted in the homework books (if books are handed in on the Monday)</a:t>
            </a:r>
          </a:p>
          <a:p>
            <a:endParaRPr lang="en-GB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5861" y="230188"/>
            <a:ext cx="4428451" cy="182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1057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9C30D-FFF0-4B4F-8658-0FCCBC8FA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2060"/>
                </a:solidFill>
                <a:latin typeface="Comic Sans MS" panose="030F0702030302020204" pitchFamily="66" charset="0"/>
              </a:rPr>
              <a:t>Uniform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5A30E-38C6-44DF-AF01-3C1B3D96A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692" y="1515811"/>
            <a:ext cx="10515600" cy="4351338"/>
          </a:xfrm>
        </p:spPr>
        <p:txBody>
          <a:bodyPr>
            <a:normAutofit/>
          </a:bodyPr>
          <a:lstStyle/>
          <a:p>
            <a:endParaRPr lang="en-GB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Label all uniform clearly</a:t>
            </a:r>
          </a:p>
          <a:p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Book bag – small</a:t>
            </a:r>
          </a:p>
          <a:p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Pencil case – small (optional)</a:t>
            </a:r>
          </a:p>
          <a:p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Plastic water bottle – brought in daily with fresh water (please do not put in book bags to avoid spills)</a:t>
            </a:r>
          </a:p>
          <a:p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Glue sticks </a:t>
            </a:r>
          </a:p>
          <a:p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8325" y="146843"/>
            <a:ext cx="3313191" cy="225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5403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9C30D-FFF0-4B4F-8658-0FCCBC8FA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2060"/>
                </a:solidFill>
                <a:latin typeface="Comic Sans MS" panose="030F0702030302020204" pitchFamily="66" charset="0"/>
              </a:rPr>
              <a:t>PE Kits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5A30E-38C6-44DF-AF01-3C1B3D96A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5616"/>
            <a:ext cx="10515600" cy="5025668"/>
          </a:xfrm>
        </p:spPr>
        <p:txBody>
          <a:bodyPr>
            <a:normAutofit/>
          </a:bodyPr>
          <a:lstStyle/>
          <a:p>
            <a:endParaRPr lang="en-GB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lvl="0"/>
            <a:r>
              <a:rPr lang="en-GB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PE on Monday, Tuesday, and Thursday</a:t>
            </a:r>
          </a:p>
          <a:p>
            <a:pPr lvl="0"/>
            <a:r>
              <a:rPr lang="en-GB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PE kit should be in school every day</a:t>
            </a:r>
          </a:p>
          <a:p>
            <a:pPr lvl="0"/>
            <a:r>
              <a:rPr lang="en-GB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Label kit and bags on the outside for quick identification</a:t>
            </a:r>
          </a:p>
          <a:p>
            <a:pPr lvl="0"/>
            <a:r>
              <a:rPr lang="en-GB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No earrings during PE lessons</a:t>
            </a:r>
          </a:p>
          <a:p>
            <a:pPr lvl="0"/>
            <a:r>
              <a:rPr lang="en-GB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We encourage children to be as independent as possible</a:t>
            </a:r>
          </a:p>
          <a:p>
            <a:pPr lvl="0"/>
            <a:r>
              <a:rPr lang="en-GB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If wearing tights, please pack socks in the PE bag for use with trainers (labelled)</a:t>
            </a:r>
          </a:p>
          <a:p>
            <a:r>
              <a:rPr lang="en-GB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If PE kit is forgotten, unfortunately, your child will be unable to participate in the lesson</a:t>
            </a:r>
            <a:endParaRPr lang="en-GB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0100" y="156368"/>
            <a:ext cx="2814088" cy="186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7466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9C30D-FFF0-4B4F-8658-0FCCBC8FA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2060"/>
                </a:solidFill>
                <a:latin typeface="Comic Sans MS" panose="030F0702030302020204" pitchFamily="66" charset="0"/>
              </a:rPr>
              <a:t>More News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5A30E-38C6-44DF-AF01-3C1B3D96A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218" y="1813720"/>
            <a:ext cx="9167446" cy="3750784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Please remember to read More News each week as it always has important dates and school information. </a:t>
            </a:r>
          </a:p>
          <a:p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We try to keep emails to a minimum by putting information on More News whenever possible. </a:t>
            </a:r>
          </a:p>
          <a:p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As well as being emailed to you weekly, it is also available on the website.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9682" y="242093"/>
            <a:ext cx="1834118" cy="201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230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9C30D-FFF0-4B4F-8658-0FCCBC8FA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2060"/>
                </a:solidFill>
                <a:latin typeface="Comic Sans MS" panose="030F0702030302020204" pitchFamily="66" charset="0"/>
              </a:rPr>
              <a:t>Trips and Visits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5A30E-38C6-44DF-AF01-3C1B3D96A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79" y="1917700"/>
            <a:ext cx="11389360" cy="3750784"/>
          </a:xfrm>
        </p:spPr>
        <p:txBody>
          <a:bodyPr>
            <a:normAutofit/>
          </a:bodyPr>
          <a:lstStyle/>
          <a:p>
            <a:r>
              <a:rPr lang="en-GB" sz="24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Mountfitchet</a:t>
            </a:r>
            <a:r>
              <a:rPr lang="en-GB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 Castle – March TBC</a:t>
            </a:r>
          </a:p>
          <a:p>
            <a:r>
              <a:rPr lang="en-GB" sz="24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Radwinter</a:t>
            </a:r>
            <a:r>
              <a:rPr lang="en-GB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 Dance Festival – March TBC</a:t>
            </a:r>
          </a:p>
          <a:p>
            <a:r>
              <a:rPr lang="en-GB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Our Lady of Compassion</a:t>
            </a:r>
          </a:p>
          <a:p>
            <a:r>
              <a:rPr lang="en-GB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Forest School –s in July TBC (</a:t>
            </a:r>
            <a:r>
              <a:rPr lang="en-GB" sz="24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approx</a:t>
            </a:r>
            <a:r>
              <a:rPr lang="en-GB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 £35)</a:t>
            </a:r>
          </a:p>
          <a:p>
            <a:pPr marL="0" indent="0">
              <a:buNone/>
            </a:pPr>
            <a:endParaRPr lang="en-GB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endParaRPr lang="en-GB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0855" y="138113"/>
            <a:ext cx="2920878" cy="29208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872" y="4826244"/>
            <a:ext cx="2466975" cy="1847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2947" y="3411415"/>
            <a:ext cx="250507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761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9C30D-FFF0-4B4F-8658-0FCCBC8FA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2060"/>
                </a:solidFill>
                <a:latin typeface="Comic Sans MS" panose="030F0702030302020204" pitchFamily="66" charset="0"/>
              </a:rPr>
              <a:t>Medical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5A30E-38C6-44DF-AF01-3C1B3D96A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222" y="1981802"/>
            <a:ext cx="8147539" cy="2994645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Please ensure we are aware of all medical plans and requirements for your child.</a:t>
            </a:r>
          </a:p>
          <a:p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Any medication must be handed into the office—children cannot bring it to class.</a:t>
            </a:r>
          </a:p>
          <a:p>
            <a:pPr marL="0" indent="0">
              <a:buNone/>
            </a:pPr>
            <a:endParaRPr lang="en-GB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endParaRPr lang="en-GB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2370" y="266085"/>
            <a:ext cx="2732945" cy="255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2479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9C30D-FFF0-4B4F-8658-0FCCBC8FA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2060"/>
                </a:solidFill>
                <a:latin typeface="Comic Sans MS" panose="030F0702030302020204" pitchFamily="66" charset="0"/>
              </a:rPr>
              <a:t>Attendance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5A30E-38C6-44DF-AF01-3C1B3D96A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053" y="1710827"/>
            <a:ext cx="8384931" cy="3750784"/>
          </a:xfrm>
        </p:spPr>
        <p:txBody>
          <a:bodyPr>
            <a:no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Increased focus on attendance: The Department for Education has introduced a national framework that all schools in England must follow.</a:t>
            </a:r>
          </a:p>
          <a:p>
            <a:r>
              <a:rPr lang="en-GB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If a child accumulates 10 unauthorised sessions (equivalent to 5 days), a penalty notice may be considered.</a:t>
            </a:r>
          </a:p>
          <a:p>
            <a:pPr marL="0" indent="0">
              <a:buNone/>
            </a:pPr>
            <a:r>
              <a:rPr lang="en-GB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Late Arrivals:</a:t>
            </a:r>
          </a:p>
          <a:p>
            <a:r>
              <a:rPr lang="en-GB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Children can arrive from 8:30 am, but must be present by 8:45 am when the register is taken.</a:t>
            </a:r>
          </a:p>
          <a:p>
            <a:r>
              <a:rPr lang="en-GB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After 9:15 am, registers close, and any late arrival will be recorded as an unauthorised absence.</a:t>
            </a:r>
          </a:p>
        </p:txBody>
      </p:sp>
      <p:sp>
        <p:nvSpPr>
          <p:cNvPr id="5" name="AutoShape 2" descr="Kids Attendance: Over 293 Royalty-Free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6615"/>
          <a:stretch/>
        </p:blipFill>
        <p:spPr>
          <a:xfrm>
            <a:off x="8872786" y="385264"/>
            <a:ext cx="2993166" cy="193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747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9C30D-FFF0-4B4F-8658-0FCCBC8FA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2060"/>
                </a:solidFill>
                <a:latin typeface="Comic Sans MS" panose="030F0702030302020204" pitchFamily="66" charset="0"/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5A30E-38C6-44DF-AF01-3C1B3D96A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7400"/>
            <a:ext cx="10515600" cy="4378569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The Year 1 team </a:t>
            </a:r>
          </a:p>
          <a:p>
            <a:r>
              <a:rPr lang="en-GB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Expectations </a:t>
            </a:r>
          </a:p>
          <a:p>
            <a:r>
              <a:rPr lang="en-GB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Behaviour</a:t>
            </a:r>
          </a:p>
          <a:p>
            <a:r>
              <a:rPr lang="en-GB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The Curriculum </a:t>
            </a:r>
          </a:p>
          <a:p>
            <a:r>
              <a:rPr lang="en-GB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Homework and Spellings</a:t>
            </a:r>
          </a:p>
          <a:p>
            <a:r>
              <a:rPr lang="en-GB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General school information  - Kit, More News, Attendance etc.</a:t>
            </a:r>
          </a:p>
          <a:p>
            <a:r>
              <a:rPr lang="en-GB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Questions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0393" y="233301"/>
            <a:ext cx="1954014" cy="214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915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9C30D-FFF0-4B4F-8658-0FCCBC8FA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2060"/>
                </a:solidFill>
                <a:latin typeface="Comic Sans MS" panose="030F0702030302020204" pitchFamily="66" charset="0"/>
              </a:rPr>
              <a:t>Parent helpers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5A30E-38C6-44DF-AF01-3C1B3D96A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070" y="1690688"/>
            <a:ext cx="8806962" cy="3750784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We are always grateful for any help.</a:t>
            </a:r>
          </a:p>
          <a:p>
            <a:r>
              <a:rPr lang="en-GB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Where possible, please do let us know beforehand.</a:t>
            </a:r>
          </a:p>
          <a:p>
            <a:r>
              <a:rPr lang="en-GB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All helpers will need a DBS check.</a:t>
            </a:r>
          </a:p>
          <a:p>
            <a:r>
              <a:rPr lang="en-GB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PSA class reps are a wonderful way to get involved with raising much needed funds for the school. </a:t>
            </a:r>
          </a:p>
          <a:p>
            <a:endParaRPr lang="en-GB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endParaRPr lang="en-GB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8307" y="4451472"/>
            <a:ext cx="4994391" cy="205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667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9C30D-FFF0-4B4F-8658-0FCCBC8FA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2060"/>
                </a:solidFill>
                <a:latin typeface="Comic Sans MS" panose="030F0702030302020204" pitchFamily="66" charset="0"/>
              </a:rPr>
              <a:t>Any 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5A30E-38C6-44DF-AF01-3C1B3D96A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70886"/>
            <a:ext cx="10515600" cy="375078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9682" y="242093"/>
            <a:ext cx="1834118" cy="201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652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9C30D-FFF0-4B4F-8658-0FCCBC8FA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625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rgbClr val="002060"/>
                </a:solidFill>
                <a:latin typeface="Comic Sans MS" panose="030F0702030302020204" pitchFamily="66" charset="0"/>
              </a:rPr>
              <a:t>Expectations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592015" y="1374854"/>
            <a:ext cx="9635971" cy="5528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>
              <a:buNone/>
            </a:pPr>
            <a:r>
              <a:rPr lang="en-GB" sz="2200" dirty="0">
                <a:solidFill>
                  <a:srgbClr val="002060"/>
                </a:solidFill>
                <a:latin typeface="Comic Sans MS" panose="030F0702030302020204" pitchFamily="66" charset="0"/>
              </a:rPr>
              <a:t>We set high expectations for:</a:t>
            </a:r>
          </a:p>
          <a:p>
            <a:pPr lvl="0"/>
            <a:r>
              <a:rPr lang="en-GB" sz="2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Uniform</a:t>
            </a:r>
            <a:endParaRPr lang="en-GB" sz="22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lvl="0"/>
            <a:r>
              <a:rPr lang="en-GB" sz="2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Behaviour</a:t>
            </a:r>
            <a:endParaRPr lang="en-GB" sz="22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lvl="0"/>
            <a:r>
              <a:rPr lang="en-GB" sz="2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Quality of work</a:t>
            </a:r>
            <a:endParaRPr lang="en-GB" sz="22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22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2200" dirty="0">
                <a:solidFill>
                  <a:srgbClr val="002060"/>
                </a:solidFill>
                <a:latin typeface="Comic Sans MS" panose="030F0702030302020204" pitchFamily="66" charset="0"/>
              </a:rPr>
              <a:t>We encourage children to:</a:t>
            </a:r>
          </a:p>
          <a:p>
            <a:pPr lvl="0"/>
            <a:r>
              <a:rPr lang="en-GB" sz="2200" dirty="0">
                <a:solidFill>
                  <a:srgbClr val="002060"/>
                </a:solidFill>
                <a:latin typeface="Comic Sans MS" panose="030F0702030302020204" pitchFamily="66" charset="0"/>
              </a:rPr>
              <a:t>Come into class independently</a:t>
            </a:r>
          </a:p>
          <a:p>
            <a:pPr lvl="0"/>
            <a:r>
              <a:rPr lang="en-GB" sz="2200" dirty="0">
                <a:solidFill>
                  <a:srgbClr val="002060"/>
                </a:solidFill>
                <a:latin typeface="Comic Sans MS" panose="030F0702030302020204" pitchFamily="66" charset="0"/>
              </a:rPr>
              <a:t>Organise their bags, reading books, and water bottles each morning</a:t>
            </a:r>
          </a:p>
          <a:p>
            <a:pPr lvl="0"/>
            <a:r>
              <a:rPr lang="en-GB" sz="2200" dirty="0">
                <a:solidFill>
                  <a:srgbClr val="002060"/>
                </a:solidFill>
                <a:latin typeface="Comic Sans MS" panose="030F0702030302020204" pitchFamily="66" charset="0"/>
              </a:rPr>
              <a:t>Take pride in their work and focus on neat handwriting</a:t>
            </a:r>
          </a:p>
          <a:p>
            <a:pPr lvl="0"/>
            <a:r>
              <a:rPr lang="en-GB" sz="2200" dirty="0">
                <a:solidFill>
                  <a:srgbClr val="002060"/>
                </a:solidFill>
                <a:latin typeface="Comic Sans MS" panose="030F0702030302020204" pitchFamily="66" charset="0"/>
              </a:rPr>
              <a:t>Select their own equipment (e.g., word banks, number squares)</a:t>
            </a:r>
          </a:p>
          <a:p>
            <a:pPr lvl="0"/>
            <a:r>
              <a:rPr lang="en-GB" sz="2200" dirty="0">
                <a:solidFill>
                  <a:srgbClr val="002060"/>
                </a:solidFill>
                <a:latin typeface="Comic Sans MS" panose="030F0702030302020204" pitchFamily="66" charset="0"/>
              </a:rPr>
              <a:t>Look after their own clothing and PE kit</a:t>
            </a:r>
          </a:p>
          <a:p>
            <a:pPr marL="0" indent="0">
              <a:buNone/>
            </a:pPr>
            <a:r>
              <a:rPr lang="en-GB" sz="2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Please ensure that all uniform items are clearly labelled</a:t>
            </a:r>
            <a:r>
              <a:rPr lang="en-GB" sz="2200" b="1" dirty="0"/>
              <a:t>.</a:t>
            </a:r>
            <a:endParaRPr lang="en-GB" sz="2200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8108"/>
          <a:stretch/>
        </p:blipFill>
        <p:spPr>
          <a:xfrm>
            <a:off x="8123722" y="441538"/>
            <a:ext cx="3476263" cy="25810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4868" y="5170988"/>
            <a:ext cx="2095303" cy="1394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421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9C30D-FFF0-4B4F-8658-0FCCBC8FA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317" y="148963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rgbClr val="002060"/>
                </a:solidFill>
                <a:latin typeface="Comic Sans MS" panose="030F0702030302020204" pitchFamily="66" charset="0"/>
              </a:rPr>
              <a:t>Behaviour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645317" y="1484041"/>
            <a:ext cx="9153201" cy="4314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>
              <a:buNone/>
            </a:pPr>
            <a:r>
              <a:rPr lang="en-GB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We believe in nurturing a supportive and encouraging learning environment through positive reinforcement.</a:t>
            </a:r>
            <a:br>
              <a:rPr lang="en-GB" sz="2400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endParaRPr lang="en-GB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Our strategies include:</a:t>
            </a:r>
          </a:p>
          <a:p>
            <a:pPr lvl="0"/>
            <a:r>
              <a:rPr lang="en-GB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🌟 </a:t>
            </a:r>
            <a:r>
              <a:rPr lang="en-GB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Positive praise</a:t>
            </a:r>
            <a:r>
              <a:rPr lang="en-GB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 throughout lessons</a:t>
            </a:r>
          </a:p>
          <a:p>
            <a:pPr lvl="0"/>
            <a:r>
              <a:rPr lang="en-GB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🏅 </a:t>
            </a:r>
            <a:r>
              <a:rPr lang="en-GB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Gold awards</a:t>
            </a:r>
            <a:r>
              <a:rPr lang="en-GB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 to celebrate achievement</a:t>
            </a:r>
          </a:p>
          <a:p>
            <a:pPr lvl="0"/>
            <a:r>
              <a:rPr lang="en-GB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🧼 </a:t>
            </a:r>
            <a:r>
              <a:rPr lang="en-GB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Smelly stickers</a:t>
            </a:r>
            <a:r>
              <a:rPr lang="en-GB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 as fun motivators</a:t>
            </a:r>
          </a:p>
          <a:p>
            <a:pPr lvl="0"/>
            <a:r>
              <a:rPr lang="en-GB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🐾 </a:t>
            </a:r>
            <a:r>
              <a:rPr lang="en-GB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Quiet Critters</a:t>
            </a:r>
            <a:r>
              <a:rPr lang="en-GB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 to encourage calm and focused learning</a:t>
            </a:r>
          </a:p>
          <a:p>
            <a:pPr marL="0" indent="0">
              <a:buNone/>
            </a:pPr>
            <a:endParaRPr lang="en-GB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6026" y="244354"/>
            <a:ext cx="2460345" cy="24603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5626" y="3690483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967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9C30D-FFF0-4B4F-8658-0FCCBC8FA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618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rgbClr val="002060"/>
                </a:solidFill>
                <a:latin typeface="Comic Sans MS" panose="030F0702030302020204" pitchFamily="66" charset="0"/>
              </a:rPr>
              <a:t>Curriculum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5A30E-38C6-44DF-AF01-3C1B3D96A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387" y="1112643"/>
            <a:ext cx="11338559" cy="48709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2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2200" dirty="0">
                <a:solidFill>
                  <a:srgbClr val="002060"/>
                </a:solidFill>
                <a:latin typeface="Comic Sans MS" panose="030F0702030302020204" pitchFamily="66" charset="0"/>
              </a:rPr>
              <a:t>Moving into Year 1 is a big step, and it comes with new expectations as children transition from the Early Years Foundation Stage.</a:t>
            </a:r>
          </a:p>
          <a:p>
            <a:pPr marL="0" indent="0">
              <a:buNone/>
            </a:pPr>
            <a:r>
              <a:rPr lang="en-GB" sz="2200" dirty="0">
                <a:solidFill>
                  <a:srgbClr val="002060"/>
                </a:solidFill>
                <a:latin typeface="Comic Sans MS" panose="030F0702030302020204" pitchFamily="66" charset="0"/>
              </a:rPr>
              <a:t>The </a:t>
            </a:r>
            <a:r>
              <a:rPr lang="en-GB" sz="2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Year 1 National Curriculum</a:t>
            </a:r>
            <a:r>
              <a:rPr lang="en-GB" sz="2200" dirty="0">
                <a:solidFill>
                  <a:srgbClr val="002060"/>
                </a:solidFill>
                <a:latin typeface="Comic Sans MS" panose="030F0702030302020204" pitchFamily="66" charset="0"/>
              </a:rPr>
              <a:t>:</a:t>
            </a:r>
          </a:p>
          <a:p>
            <a:pPr lvl="1"/>
            <a:r>
              <a:rPr lang="en-GB" sz="2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Core Subjects:</a:t>
            </a:r>
            <a:r>
              <a:rPr lang="en-GB" sz="2200" dirty="0">
                <a:solidFill>
                  <a:srgbClr val="002060"/>
                </a:solidFill>
                <a:latin typeface="Comic Sans MS" panose="030F0702030302020204" pitchFamily="66" charset="0"/>
              </a:rPr>
              <a:t> English, Maths, and Science</a:t>
            </a:r>
          </a:p>
          <a:p>
            <a:pPr lvl="1"/>
            <a:r>
              <a:rPr lang="en-GB" sz="2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Foundation Subjects:</a:t>
            </a:r>
            <a:r>
              <a:rPr lang="en-GB" sz="2200" dirty="0">
                <a:solidFill>
                  <a:srgbClr val="002060"/>
                </a:solidFill>
                <a:latin typeface="Comic Sans MS" panose="030F0702030302020204" pitchFamily="66" charset="0"/>
              </a:rPr>
              <a:t> History, Geography, Art, D&amp;T, Music, Computing, PE and PSHE</a:t>
            </a:r>
          </a:p>
          <a:p>
            <a:pPr lvl="1"/>
            <a:r>
              <a:rPr lang="en-GB" sz="2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RE</a:t>
            </a:r>
          </a:p>
          <a:p>
            <a:pPr marL="0" indent="0">
              <a:buNone/>
            </a:pPr>
            <a:r>
              <a:rPr lang="en-GB" sz="2200" dirty="0">
                <a:solidFill>
                  <a:srgbClr val="002060"/>
                </a:solidFill>
                <a:latin typeface="Comic Sans MS" panose="030F0702030302020204" pitchFamily="66" charset="0"/>
              </a:rPr>
              <a:t>More information about what we cover in Year 1 can be found in our curriculum map on the school website.</a:t>
            </a:r>
          </a:p>
          <a:p>
            <a:pPr marL="0" indent="0">
              <a:buNone/>
            </a:pPr>
            <a:endParaRPr lang="en-GB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2861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9C30D-FFF0-4B4F-8658-0FCCBC8FA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2060"/>
                </a:solidFill>
                <a:latin typeface="Comic Sans MS" panose="030F0702030302020204" pitchFamily="66" charset="0"/>
              </a:rPr>
              <a:t>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5A30E-38C6-44DF-AF01-3C1B3D96A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415" y="1415563"/>
            <a:ext cx="9228993" cy="4618982"/>
          </a:xfrm>
        </p:spPr>
        <p:txBody>
          <a:bodyPr>
            <a:normAutofit/>
          </a:bodyPr>
          <a:lstStyle/>
          <a:p>
            <a:endParaRPr lang="en-GB" sz="24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en-GB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We follow the Religious Education Directory for Catholic schools.</a:t>
            </a:r>
          </a:p>
          <a:p>
            <a:r>
              <a:rPr lang="en-GB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Focus on knowing, understanding, and living the Catholic faith.</a:t>
            </a:r>
          </a:p>
          <a:p>
            <a:r>
              <a:rPr lang="en-GB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Explore key stories from the Bible.</a:t>
            </a:r>
          </a:p>
          <a:p>
            <a:r>
              <a:rPr lang="en-GB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Learn about prayer, liturgical seasons, and Catholic values.</a:t>
            </a:r>
          </a:p>
          <a:p>
            <a:r>
              <a:rPr lang="en-GB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Opportunities for reflection, kindness, and spiritual growth.</a:t>
            </a:r>
          </a:p>
          <a:p>
            <a:endParaRPr lang="en-GB" sz="26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615" r="6308"/>
          <a:stretch/>
        </p:blipFill>
        <p:spPr>
          <a:xfrm>
            <a:off x="9637672" y="275770"/>
            <a:ext cx="2328659" cy="329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32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9C30D-FFF0-4B4F-8658-0FCCBC8FA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2060"/>
                </a:solidFill>
                <a:latin typeface="Comic Sans MS" panose="030F0702030302020204" pitchFamily="66" charset="0"/>
              </a:rPr>
              <a:t>English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5A30E-38C6-44DF-AF01-3C1B3D96A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4455"/>
            <a:ext cx="10515600" cy="442857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GB" sz="6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Reading:</a:t>
            </a:r>
            <a:endParaRPr lang="en-GB" sz="64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en-GB" sz="6400" dirty="0">
                <a:solidFill>
                  <a:srgbClr val="002060"/>
                </a:solidFill>
                <a:latin typeface="Comic Sans MS" panose="030F0702030302020204" pitchFamily="66" charset="0"/>
              </a:rPr>
              <a:t>Develop phonics knowledge</a:t>
            </a:r>
          </a:p>
          <a:p>
            <a:r>
              <a:rPr lang="en-GB" sz="6400" dirty="0">
                <a:solidFill>
                  <a:srgbClr val="002060"/>
                </a:solidFill>
                <a:latin typeface="Comic Sans MS" panose="030F0702030302020204" pitchFamily="66" charset="0"/>
              </a:rPr>
              <a:t>Decode unfamiliar words using phonics</a:t>
            </a:r>
          </a:p>
          <a:p>
            <a:r>
              <a:rPr lang="en-GB" sz="6400" dirty="0">
                <a:solidFill>
                  <a:srgbClr val="002060"/>
                </a:solidFill>
                <a:latin typeface="Comic Sans MS" panose="030F0702030302020204" pitchFamily="66" charset="0"/>
              </a:rPr>
              <a:t>Read common exception words (e.g., "said", "the")</a:t>
            </a:r>
          </a:p>
          <a:p>
            <a:r>
              <a:rPr lang="en-GB" sz="6400" dirty="0">
                <a:solidFill>
                  <a:srgbClr val="002060"/>
                </a:solidFill>
                <a:latin typeface="Comic Sans MS" panose="030F0702030302020204" pitchFamily="66" charset="0"/>
              </a:rPr>
              <a:t>Discuss stories, poems and non-fiction texts</a:t>
            </a:r>
          </a:p>
          <a:p>
            <a:r>
              <a:rPr lang="en-GB" sz="6400" dirty="0">
                <a:solidFill>
                  <a:srgbClr val="002060"/>
                </a:solidFill>
                <a:latin typeface="Comic Sans MS" panose="030F0702030302020204" pitchFamily="66" charset="0"/>
              </a:rPr>
              <a:t>Begin to make simple inferences</a:t>
            </a:r>
          </a:p>
          <a:p>
            <a:pPr marL="0" indent="0">
              <a:buNone/>
            </a:pPr>
            <a:r>
              <a:rPr lang="en-GB" sz="6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Writing:</a:t>
            </a:r>
            <a:endParaRPr lang="en-GB" sz="64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en-GB" sz="6400" dirty="0">
                <a:solidFill>
                  <a:srgbClr val="002060"/>
                </a:solidFill>
                <a:latin typeface="Comic Sans MS" panose="030F0702030302020204" pitchFamily="66" charset="0"/>
              </a:rPr>
              <a:t>Spell words using phonics</a:t>
            </a:r>
          </a:p>
          <a:p>
            <a:r>
              <a:rPr lang="en-GB" sz="6400" dirty="0">
                <a:solidFill>
                  <a:srgbClr val="002060"/>
                </a:solidFill>
                <a:latin typeface="Comic Sans MS" panose="030F0702030302020204" pitchFamily="66" charset="0"/>
              </a:rPr>
              <a:t>Use capital letters, finger spaces and full stops</a:t>
            </a:r>
          </a:p>
          <a:p>
            <a:r>
              <a:rPr lang="en-GB" sz="6400" dirty="0">
                <a:solidFill>
                  <a:srgbClr val="002060"/>
                </a:solidFill>
                <a:latin typeface="Comic Sans MS" panose="030F0702030302020204" pitchFamily="66" charset="0"/>
              </a:rPr>
              <a:t>Write coherent sentences and short stories</a:t>
            </a:r>
          </a:p>
          <a:p>
            <a:r>
              <a:rPr lang="en-GB" sz="6400" dirty="0">
                <a:solidFill>
                  <a:srgbClr val="002060"/>
                </a:solidFill>
                <a:latin typeface="Comic Sans MS" panose="030F0702030302020204" pitchFamily="66" charset="0"/>
              </a:rPr>
              <a:t>Begin to use conjunctions (e.g., "and")</a:t>
            </a:r>
          </a:p>
          <a:p>
            <a:r>
              <a:rPr lang="en-GB" sz="6400" dirty="0">
                <a:solidFill>
                  <a:srgbClr val="002060"/>
                </a:solidFill>
                <a:latin typeface="Comic Sans MS" panose="030F0702030302020204" pitchFamily="66" charset="0"/>
              </a:rPr>
              <a:t>Form letters correctly </a:t>
            </a:r>
          </a:p>
          <a:p>
            <a:pPr marL="0" indent="0">
              <a:buNone/>
            </a:pPr>
            <a:r>
              <a:rPr lang="en-GB" sz="6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Speaking &amp; Listening:</a:t>
            </a:r>
            <a:endParaRPr lang="en-GB" sz="64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en-GB" sz="6400" dirty="0">
                <a:solidFill>
                  <a:srgbClr val="002060"/>
                </a:solidFill>
                <a:latin typeface="Comic Sans MS" panose="030F0702030302020204" pitchFamily="66" charset="0"/>
              </a:rPr>
              <a:t>Speak clearly in full sentences</a:t>
            </a:r>
          </a:p>
          <a:p>
            <a:r>
              <a:rPr lang="en-GB" sz="6400" dirty="0">
                <a:solidFill>
                  <a:srgbClr val="002060"/>
                </a:solidFill>
                <a:latin typeface="Comic Sans MS" panose="030F0702030302020204" pitchFamily="66" charset="0"/>
              </a:rPr>
              <a:t>Listen and respond appropriately</a:t>
            </a:r>
          </a:p>
          <a:p>
            <a:r>
              <a:rPr lang="en-GB" sz="6400" dirty="0">
                <a:solidFill>
                  <a:srgbClr val="002060"/>
                </a:solidFill>
                <a:latin typeface="Comic Sans MS" panose="030F0702030302020204" pitchFamily="66" charset="0"/>
              </a:rPr>
              <a:t>Take part in discussions and performances</a:t>
            </a:r>
          </a:p>
          <a:p>
            <a:pPr marL="0" indent="0">
              <a:buNone/>
            </a:pPr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8968" y="365125"/>
            <a:ext cx="4833453" cy="217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444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9C30D-FFF0-4B4F-8658-0FCCBC8FA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784" y="127733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rgbClr val="002060"/>
                </a:solidFill>
                <a:latin typeface="Comic Sans MS" panose="030F0702030302020204" pitchFamily="66" charset="0"/>
              </a:rPr>
              <a:t>Phonics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5A30E-38C6-44DF-AF01-3C1B3D96A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276" y="1277450"/>
            <a:ext cx="6828693" cy="3750784"/>
          </a:xfrm>
        </p:spPr>
        <p:txBody>
          <a:bodyPr>
            <a:noAutofit/>
          </a:bodyPr>
          <a:lstStyle/>
          <a:p>
            <a:r>
              <a:rPr lang="en-GB" sz="1800" dirty="0">
                <a:solidFill>
                  <a:srgbClr val="002060"/>
                </a:solidFill>
                <a:latin typeface="Comic Sans MS" panose="030F0702030302020204" pitchFamily="66" charset="0"/>
              </a:rPr>
              <a:t>Revisit and consolidate phase 3 and phase 4 and develop a secure knowledge of phase 5</a:t>
            </a:r>
          </a:p>
          <a:p>
            <a:r>
              <a:rPr lang="en-GB" sz="1800" dirty="0">
                <a:solidFill>
                  <a:srgbClr val="002060"/>
                </a:solidFill>
                <a:latin typeface="Comic Sans MS" panose="030F0702030302020204" pitchFamily="66" charset="0"/>
              </a:rPr>
              <a:t>Read and spell words with alternative spellings for known sounds</a:t>
            </a:r>
            <a:br>
              <a:rPr lang="en-GB" sz="1800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en-GB" sz="1800" i="1" dirty="0">
                <a:solidFill>
                  <a:srgbClr val="002060"/>
                </a:solidFill>
                <a:latin typeface="Comic Sans MS" panose="030F0702030302020204" pitchFamily="66" charset="0"/>
              </a:rPr>
              <a:t>(e.g., </a:t>
            </a:r>
            <a:r>
              <a:rPr lang="en-GB" sz="18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ai</a:t>
            </a:r>
            <a:r>
              <a:rPr lang="en-GB" sz="1800" i="1" dirty="0">
                <a:solidFill>
                  <a:srgbClr val="002060"/>
                </a:solidFill>
                <a:latin typeface="Comic Sans MS" panose="030F0702030302020204" pitchFamily="66" charset="0"/>
              </a:rPr>
              <a:t>, ay, a-e all make the same sound)</a:t>
            </a:r>
            <a:endParaRPr lang="en-GB" sz="18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en-GB" sz="1800" dirty="0">
                <a:solidFill>
                  <a:srgbClr val="002060"/>
                </a:solidFill>
                <a:latin typeface="Comic Sans MS" panose="030F0702030302020204" pitchFamily="66" charset="0"/>
              </a:rPr>
              <a:t>Recognise and use grapheme-phoneme correspondences </a:t>
            </a:r>
            <a:r>
              <a:rPr lang="en-GB" sz="1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- </a:t>
            </a:r>
            <a:r>
              <a:rPr lang="en-GB" sz="1800" i="1" dirty="0">
                <a:solidFill>
                  <a:srgbClr val="002060"/>
                </a:solidFill>
                <a:latin typeface="Comic Sans MS" panose="030F0702030302020204" pitchFamily="66" charset="0"/>
              </a:rPr>
              <a:t>matching written letters (graphemes) to their corresponding sounds (phonemes)</a:t>
            </a:r>
          </a:p>
          <a:p>
            <a:r>
              <a:rPr lang="en-GB" sz="1800" dirty="0">
                <a:solidFill>
                  <a:srgbClr val="002060"/>
                </a:solidFill>
                <a:latin typeface="Comic Sans MS" panose="030F0702030302020204" pitchFamily="66" charset="0"/>
              </a:rPr>
              <a:t>Read real and alien words confidently</a:t>
            </a:r>
          </a:p>
          <a:p>
            <a:r>
              <a:rPr lang="en-GB" sz="1800" dirty="0">
                <a:solidFill>
                  <a:srgbClr val="002060"/>
                </a:solidFill>
                <a:latin typeface="Comic Sans MS" panose="030F0702030302020204" pitchFamily="66" charset="0"/>
              </a:rPr>
              <a:t>Blend sounds to read unfamiliar words</a:t>
            </a:r>
          </a:p>
          <a:p>
            <a:r>
              <a:rPr lang="en-GB" sz="1800" dirty="0">
                <a:solidFill>
                  <a:srgbClr val="002060"/>
                </a:solidFill>
                <a:latin typeface="Comic Sans MS" panose="030F0702030302020204" pitchFamily="66" charset="0"/>
              </a:rPr>
              <a:t>Segment words to support spelling</a:t>
            </a:r>
          </a:p>
          <a:p>
            <a:pPr marL="0" indent="0">
              <a:buNone/>
            </a:pPr>
            <a:r>
              <a:rPr lang="en-GB" sz="1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Assessment:</a:t>
            </a:r>
            <a:endParaRPr lang="en-GB" sz="18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en-GB" sz="1800" dirty="0">
                <a:solidFill>
                  <a:srgbClr val="002060"/>
                </a:solidFill>
                <a:latin typeface="Comic Sans MS" panose="030F0702030302020204" pitchFamily="66" charset="0"/>
              </a:rPr>
              <a:t>Prepare for the Phonics Screening Check in June</a:t>
            </a:r>
          </a:p>
          <a:p>
            <a:pPr marL="0" indent="0">
              <a:buNone/>
            </a:pPr>
            <a:r>
              <a:rPr lang="en-GB" sz="1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Some useful online resources:</a:t>
            </a:r>
          </a:p>
          <a:p>
            <a:r>
              <a:rPr lang="en-GB" sz="1800" dirty="0">
                <a:solidFill>
                  <a:srgbClr val="002060"/>
                </a:solidFill>
                <a:latin typeface="Comic Sans MS" panose="030F0702030302020204" pitchFamily="66" charset="0"/>
              </a:rPr>
              <a:t>Phonics Play – although there is a charge of £12 per year</a:t>
            </a:r>
          </a:p>
          <a:p>
            <a:r>
              <a:rPr lang="en-GB" sz="1800" dirty="0">
                <a:solidFill>
                  <a:srgbClr val="002060"/>
                </a:solidFill>
                <a:latin typeface="Comic Sans MS" panose="030F0702030302020204" pitchFamily="66" charset="0"/>
              </a:rPr>
              <a:t>Geraldine the Giraffe and Mr Thorne Does Phonics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0665" y="1690688"/>
            <a:ext cx="3845763" cy="269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538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9C30D-FFF0-4B4F-8658-0FCCBC8FA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2060"/>
                </a:solidFill>
                <a:latin typeface="Comic Sans MS" panose="030F0702030302020204" pitchFamily="66" charset="0"/>
              </a:rPr>
              <a:t>Reading</a:t>
            </a:r>
            <a:endParaRPr lang="en-GB" sz="32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5A30E-38C6-44DF-AF01-3C1B3D96A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8463"/>
            <a:ext cx="10515600" cy="48141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How You Can Help with Reading:</a:t>
            </a:r>
          </a:p>
          <a:p>
            <a:r>
              <a:rPr lang="en-GB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Read daily at home with your child</a:t>
            </a:r>
          </a:p>
          <a:p>
            <a:r>
              <a:rPr lang="en-GB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Aim for 10 minutes of reading each day</a:t>
            </a:r>
          </a:p>
          <a:p>
            <a:r>
              <a:rPr lang="en-GB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Discuss the book together to improve understanding</a:t>
            </a:r>
          </a:p>
          <a:p>
            <a:r>
              <a:rPr lang="en-GB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Record progress in the reading record</a:t>
            </a:r>
          </a:p>
          <a:p>
            <a:r>
              <a:rPr lang="en-GB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Daily reading makes a significant difference to their progress</a:t>
            </a:r>
          </a:p>
          <a:p>
            <a:r>
              <a:rPr lang="en-GB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Don’t worry if the book is one your child has already read—this helps develop fluency</a:t>
            </a:r>
          </a:p>
          <a:p>
            <a:r>
              <a:rPr lang="en-GB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Encourage your child to take care of their book to keep it in good condition</a:t>
            </a:r>
          </a:p>
          <a:p>
            <a:pPr marL="0" indent="0">
              <a:buNone/>
            </a:pPr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8912986" y="210710"/>
            <a:ext cx="3043086" cy="189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131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938</TotalTime>
  <Words>1183</Words>
  <Application>Microsoft Office PowerPoint</Application>
  <PresentationFormat>Widescreen</PresentationFormat>
  <Paragraphs>156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Comic Sans MS</vt:lpstr>
      <vt:lpstr>Office Theme</vt:lpstr>
      <vt:lpstr>Welcome to Year 1!</vt:lpstr>
      <vt:lpstr>Agenda</vt:lpstr>
      <vt:lpstr>Expectations</vt:lpstr>
      <vt:lpstr>Behaviour</vt:lpstr>
      <vt:lpstr>Curriculum</vt:lpstr>
      <vt:lpstr>RE</vt:lpstr>
      <vt:lpstr>English</vt:lpstr>
      <vt:lpstr>Phonics</vt:lpstr>
      <vt:lpstr>Reading</vt:lpstr>
      <vt:lpstr>Maths</vt:lpstr>
      <vt:lpstr>Other Subject Highlights</vt:lpstr>
      <vt:lpstr>Homework</vt:lpstr>
      <vt:lpstr>Spellings</vt:lpstr>
      <vt:lpstr>Uniform</vt:lpstr>
      <vt:lpstr>PE Kits</vt:lpstr>
      <vt:lpstr>More News</vt:lpstr>
      <vt:lpstr>Trips and Visits</vt:lpstr>
      <vt:lpstr>Medical</vt:lpstr>
      <vt:lpstr>Attendance</vt:lpstr>
      <vt:lpstr>Parent helpers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Body</dc:title>
  <dc:creator>Nuala Edgar</dc:creator>
  <cp:lastModifiedBy>Anna Stockdale</cp:lastModifiedBy>
  <cp:revision>79</cp:revision>
  <dcterms:created xsi:type="dcterms:W3CDTF">2021-08-23T18:36:01Z</dcterms:created>
  <dcterms:modified xsi:type="dcterms:W3CDTF">2025-09-25T15:30:56Z</dcterms:modified>
</cp:coreProperties>
</file>