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7" r:id="rId6"/>
    <p:sldMasterId id="2147483699" r:id="rId7"/>
  </p:sldMasterIdLst>
  <p:notesMasterIdLst>
    <p:notesMasterId r:id="rId68"/>
  </p:notesMasterIdLst>
  <p:handoutMasterIdLst>
    <p:handoutMasterId r:id="rId69"/>
  </p:handoutMasterIdLst>
  <p:sldIdLst>
    <p:sldId id="362" r:id="rId8"/>
    <p:sldId id="320" r:id="rId9"/>
    <p:sldId id="435" r:id="rId10"/>
    <p:sldId id="330" r:id="rId11"/>
    <p:sldId id="308" r:id="rId12"/>
    <p:sldId id="359" r:id="rId13"/>
    <p:sldId id="408" r:id="rId14"/>
    <p:sldId id="409" r:id="rId15"/>
    <p:sldId id="431" r:id="rId16"/>
    <p:sldId id="432" r:id="rId17"/>
    <p:sldId id="433" r:id="rId18"/>
    <p:sldId id="410" r:id="rId19"/>
    <p:sldId id="411" r:id="rId20"/>
    <p:sldId id="419" r:id="rId21"/>
    <p:sldId id="420" r:id="rId22"/>
    <p:sldId id="421" r:id="rId23"/>
    <p:sldId id="422" r:id="rId24"/>
    <p:sldId id="428" r:id="rId25"/>
    <p:sldId id="427" r:id="rId26"/>
    <p:sldId id="424" r:id="rId27"/>
    <p:sldId id="425" r:id="rId28"/>
    <p:sldId id="426" r:id="rId29"/>
    <p:sldId id="341" r:id="rId30"/>
    <p:sldId id="342" r:id="rId31"/>
    <p:sldId id="414" r:id="rId32"/>
    <p:sldId id="415" r:id="rId33"/>
    <p:sldId id="343" r:id="rId34"/>
    <p:sldId id="344" r:id="rId35"/>
    <p:sldId id="345" r:id="rId36"/>
    <p:sldId id="346" r:id="rId37"/>
    <p:sldId id="429" r:id="rId38"/>
    <p:sldId id="388" r:id="rId39"/>
    <p:sldId id="390" r:id="rId40"/>
    <p:sldId id="430" r:id="rId41"/>
    <p:sldId id="389" r:id="rId42"/>
    <p:sldId id="391" r:id="rId43"/>
    <p:sldId id="392" r:id="rId44"/>
    <p:sldId id="393" r:id="rId45"/>
    <p:sldId id="394" r:id="rId46"/>
    <p:sldId id="395" r:id="rId47"/>
    <p:sldId id="361" r:id="rId48"/>
    <p:sldId id="413" r:id="rId49"/>
    <p:sldId id="412" r:id="rId50"/>
    <p:sldId id="358" r:id="rId51"/>
    <p:sldId id="405" r:id="rId52"/>
    <p:sldId id="399" r:id="rId53"/>
    <p:sldId id="400" r:id="rId54"/>
    <p:sldId id="401" r:id="rId55"/>
    <p:sldId id="402" r:id="rId56"/>
    <p:sldId id="403" r:id="rId57"/>
    <p:sldId id="397" r:id="rId58"/>
    <p:sldId id="398" r:id="rId59"/>
    <p:sldId id="434" r:id="rId60"/>
    <p:sldId id="396" r:id="rId61"/>
    <p:sldId id="371" r:id="rId62"/>
    <p:sldId id="437" r:id="rId63"/>
    <p:sldId id="372" r:id="rId64"/>
    <p:sldId id="373" r:id="rId65"/>
    <p:sldId id="438" r:id="rId66"/>
    <p:sldId id="436"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22" autoAdjust="0"/>
  </p:normalViewPr>
  <p:slideViewPr>
    <p:cSldViewPr>
      <p:cViewPr varScale="1">
        <p:scale>
          <a:sx n="63" d="100"/>
          <a:sy n="63" d="100"/>
        </p:scale>
        <p:origin x="9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BD45BA-F7EF-4E4A-BE58-EC44BDF07F96}" type="datetimeFigureOut">
              <a:rPr lang="en-GB" smtClean="0"/>
              <a:t>02/12/2017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3F24D03-964E-4F0B-BD70-8936D2639D7E}" type="slidenum">
              <a:rPr lang="en-GB" smtClean="0"/>
              <a:t>‹#›</a:t>
            </a:fld>
            <a:endParaRPr lang="en-GB"/>
          </a:p>
        </p:txBody>
      </p:sp>
    </p:spTree>
    <p:extLst>
      <p:ext uri="{BB962C8B-B14F-4D97-AF65-F5344CB8AC3E}">
        <p14:creationId xmlns:p14="http://schemas.microsoft.com/office/powerpoint/2010/main" val="249508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4F29AB-0269-47AA-A879-4593E3013DDB}" type="datetimeFigureOut">
              <a:rPr lang="en-GB" smtClean="0"/>
              <a:t>02/12/2017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F8A2FE-DE86-4A33-AF36-D15B87A8CC57}" type="slidenum">
              <a:rPr lang="en-GB" smtClean="0"/>
              <a:t>‹#›</a:t>
            </a:fld>
            <a:endParaRPr lang="en-GB"/>
          </a:p>
        </p:txBody>
      </p:sp>
    </p:spTree>
    <p:extLst>
      <p:ext uri="{BB962C8B-B14F-4D97-AF65-F5344CB8AC3E}">
        <p14:creationId xmlns:p14="http://schemas.microsoft.com/office/powerpoint/2010/main" val="370680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ndex.php?title=Buccal_frena&amp;action=edit&amp;redlink=1" TargetMode="External"/><Relationship Id="rId3" Type="http://schemas.openxmlformats.org/officeDocument/2006/relationships/hyperlink" Target="http://en.wikipedia.org/wiki/Mouth" TargetMode="External"/><Relationship Id="rId7" Type="http://schemas.openxmlformats.org/officeDocument/2006/relationships/hyperlink" Target="http://en.wikipedia.org/wiki/Frenulum_labii_inferiori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Frenulum_labii_superioris" TargetMode="External"/><Relationship Id="rId5" Type="http://schemas.openxmlformats.org/officeDocument/2006/relationships/hyperlink" Target="http://en.wikipedia.org/wiki/Tongue" TargetMode="External"/><Relationship Id="rId4" Type="http://schemas.openxmlformats.org/officeDocument/2006/relationships/hyperlink" Target="http://en.wikipedia.org/wiki/Frenulum_linguae" TargetMode="External"/><Relationship Id="rId9" Type="http://schemas.openxmlformats.org/officeDocument/2006/relationships/hyperlink" Target="http://en.wikipedia.org/wiki/Physical_abus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heguardian.com/society/2015/may/29/outlawing-fgm-nigeria-hugely-important-precedent-say-campaigner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0FDE8D14-F69D-4B58-B94A-D06257403E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4805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41" indent="-17114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16742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The Teachers' Standards apply to: trainees working towards QTS; all teachers completing their statutory induction period (newly qualified teachers [NQTs]); and teachers in maintained schools, including maintained special schools, who are subject to the Education (School Teachers’ Appraisal) (England) Regulations 2012. </a:t>
            </a:r>
            <a:endParaRPr lang="en-US" baseline="0" dirty="0" smtClean="0">
              <a:latin typeface="Arial"/>
            </a:endParaRPr>
          </a:p>
          <a:p>
            <a:endParaRPr lang="en-US" baseline="0" dirty="0" smtClean="0">
              <a:latin typeface="Arial"/>
            </a:endParaRPr>
          </a:p>
          <a:p>
            <a:endParaRPr lang="en-US" baseline="0" dirty="0" smtClean="0">
              <a:latin typeface="Arial"/>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15</a:t>
            </a:fld>
            <a:endParaRPr lang="en-GB"/>
          </a:p>
        </p:txBody>
      </p:sp>
    </p:spTree>
    <p:extLst>
      <p:ext uri="{BB962C8B-B14F-4D97-AF65-F5344CB8AC3E}">
        <p14:creationId xmlns:p14="http://schemas.microsoft.com/office/powerpoint/2010/main" val="316390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16</a:t>
            </a:fld>
            <a:endParaRPr lang="en-GB"/>
          </a:p>
        </p:txBody>
      </p:sp>
    </p:spTree>
    <p:extLst>
      <p:ext uri="{BB962C8B-B14F-4D97-AF65-F5344CB8AC3E}">
        <p14:creationId xmlns:p14="http://schemas.microsoft.com/office/powerpoint/2010/main" val="175025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No single professional can have a full picture of a child’s needs and circumstances. If children and families are to receive the right help at the right time, everyone who comes into contact with them has a role to play in identifying concerns, sharing information and taking prompt action. </a:t>
            </a:r>
          </a:p>
          <a:p>
            <a:endParaRPr lang="en-GB" dirty="0" smtClean="0"/>
          </a:p>
          <a:p>
            <a:r>
              <a:rPr lang="en-GB" dirty="0" smtClean="0"/>
              <a:t>Refer</a:t>
            </a:r>
            <a:r>
              <a:rPr lang="en-GB" baseline="0" dirty="0" smtClean="0"/>
              <a:t> staff to the policies in your school.  All the above documents plus Part 1 of KCSIE should be provided to all staff upon induction (and it is sensible to remind them of the documents and perhaps reissue annually as part on ongoing updates</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17</a:t>
            </a:fld>
            <a:endParaRPr lang="en-GB"/>
          </a:p>
        </p:txBody>
      </p:sp>
    </p:spTree>
    <p:extLst>
      <p:ext uri="{BB962C8B-B14F-4D97-AF65-F5344CB8AC3E}">
        <p14:creationId xmlns:p14="http://schemas.microsoft.com/office/powerpoint/2010/main" val="419054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t>
            </a:r>
            <a:r>
              <a:rPr lang="en-GB" baseline="0" dirty="0" smtClean="0"/>
              <a:t> clear that the expectation is for staff members to work in accordance with the school policy and procedures (in that any concerns should be reported to the Designated Lead).  We would not expect staff to be making referrals to Social Care in isolation – this is in KCSIE for situations where concerns are not being responded to</a:t>
            </a:r>
          </a:p>
          <a:p>
            <a:endParaRPr lang="en-GB" baseline="0" dirty="0" smtClean="0"/>
          </a:p>
          <a:p>
            <a:r>
              <a:rPr lang="en-GB" baseline="0" dirty="0" smtClean="0"/>
              <a:t>Refer staff to contact details for the Children and Families Hub (process chart available on Essex School Infolink and in Child Protection Policy)</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20</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your Whistleblowing</a:t>
            </a:r>
            <a:r>
              <a:rPr lang="en-GB" baseline="0" dirty="0" smtClean="0"/>
              <a:t> arrangements – where are these published?  Is everyone aware of them?</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21</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15000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23</a:t>
            </a:fld>
            <a:endParaRPr lang="en-GB"/>
          </a:p>
        </p:txBody>
      </p:sp>
    </p:spTree>
    <p:extLst>
      <p:ext uri="{BB962C8B-B14F-4D97-AF65-F5344CB8AC3E}">
        <p14:creationId xmlns:p14="http://schemas.microsoft.com/office/powerpoint/2010/main" val="330577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33">
              <a:defRPr sz="2300">
                <a:solidFill>
                  <a:schemeClr val="tx1"/>
                </a:solidFill>
                <a:latin typeface="Times"/>
              </a:defRPr>
            </a:lvl1pPr>
            <a:lvl2pPr marL="716725" indent="-275664" defTabSz="955633">
              <a:defRPr sz="2300">
                <a:solidFill>
                  <a:schemeClr val="tx1"/>
                </a:solidFill>
                <a:latin typeface="Times"/>
              </a:defRPr>
            </a:lvl2pPr>
            <a:lvl3pPr marL="1102653" indent="-220530" defTabSz="955633">
              <a:defRPr sz="2300">
                <a:solidFill>
                  <a:schemeClr val="tx1"/>
                </a:solidFill>
                <a:latin typeface="Times"/>
              </a:defRPr>
            </a:lvl3pPr>
            <a:lvl4pPr marL="1543714" indent="-220530" defTabSz="955633">
              <a:defRPr sz="2300">
                <a:solidFill>
                  <a:schemeClr val="tx1"/>
                </a:solidFill>
                <a:latin typeface="Times"/>
              </a:defRPr>
            </a:lvl4pPr>
            <a:lvl5pPr marL="1984775" indent="-220530" defTabSz="955633">
              <a:defRPr sz="2300">
                <a:solidFill>
                  <a:schemeClr val="tx1"/>
                </a:solidFill>
                <a:latin typeface="Times"/>
              </a:defRPr>
            </a:lvl5pPr>
            <a:lvl6pPr marL="2425836" indent="-220530" defTabSz="955633" eaLnBrk="0" fontAlgn="base" hangingPunct="0">
              <a:spcBef>
                <a:spcPct val="0"/>
              </a:spcBef>
              <a:spcAft>
                <a:spcPct val="0"/>
              </a:spcAft>
              <a:defRPr sz="2300">
                <a:solidFill>
                  <a:schemeClr val="tx1"/>
                </a:solidFill>
                <a:latin typeface="Times"/>
              </a:defRPr>
            </a:lvl6pPr>
            <a:lvl7pPr marL="2866897" indent="-220530" defTabSz="955633" eaLnBrk="0" fontAlgn="base" hangingPunct="0">
              <a:spcBef>
                <a:spcPct val="0"/>
              </a:spcBef>
              <a:spcAft>
                <a:spcPct val="0"/>
              </a:spcAft>
              <a:defRPr sz="2300">
                <a:solidFill>
                  <a:schemeClr val="tx1"/>
                </a:solidFill>
                <a:latin typeface="Times"/>
              </a:defRPr>
            </a:lvl7pPr>
            <a:lvl8pPr marL="3307958" indent="-220530" defTabSz="955633" eaLnBrk="0" fontAlgn="base" hangingPunct="0">
              <a:spcBef>
                <a:spcPct val="0"/>
              </a:spcBef>
              <a:spcAft>
                <a:spcPct val="0"/>
              </a:spcAft>
              <a:defRPr sz="2300">
                <a:solidFill>
                  <a:schemeClr val="tx1"/>
                </a:solidFill>
                <a:latin typeface="Times"/>
              </a:defRPr>
            </a:lvl8pPr>
            <a:lvl9pPr marL="3749020" indent="-220530" defTabSz="955633" eaLnBrk="0" fontAlgn="base" hangingPunct="0">
              <a:spcBef>
                <a:spcPct val="0"/>
              </a:spcBef>
              <a:spcAft>
                <a:spcPct val="0"/>
              </a:spcAft>
              <a:defRPr sz="2300">
                <a:solidFill>
                  <a:schemeClr val="tx1"/>
                </a:solidFill>
                <a:latin typeface="Times"/>
              </a:defRPr>
            </a:lvl9pPr>
          </a:lstStyle>
          <a:p>
            <a:fld id="{A0FF1B13-33AA-4BB9-83AC-E5628449E5FF}" type="slidenum">
              <a:rPr lang="en-GB" altLang="en-US" sz="1300"/>
              <a:pPr/>
              <a:t>25</a:t>
            </a:fld>
            <a:endParaRPr lang="en-GB" alt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rPr>
              <a:t>Use this diagram to demonstrate some of the common sites for accidental injury.</a:t>
            </a:r>
          </a:p>
          <a:p>
            <a:pPr eaLnBrk="1" hangingPunct="1"/>
            <a:r>
              <a:rPr lang="en-GB" altLang="en-US" smtClean="0">
                <a:latin typeface="Arial" charset="0"/>
              </a:rPr>
              <a:t>Not all bruising or marking is cause for concern. However when explanations do not correlate or the bruising is in an unusual place, this should be recorded and discussed with the Senior Designated Person.</a:t>
            </a:r>
          </a:p>
          <a:p>
            <a:pPr eaLnBrk="1" hangingPunct="1"/>
            <a:r>
              <a:rPr lang="en-GB" altLang="en-US" smtClean="0">
                <a:latin typeface="Arial" charset="0"/>
              </a:rPr>
              <a:t>Note  patterns, changes in behaviour, attendance etc</a:t>
            </a:r>
          </a:p>
          <a:p>
            <a:pPr eaLnBrk="1" hangingPunct="1"/>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C6DC74F6-0F8B-4C49-89D7-D416D153CA48}" type="slidenum">
              <a:rPr lang="en-US" altLang="en-US" sz="1200" smtClean="0"/>
              <a:pPr/>
              <a:t>4</a:t>
            </a:fld>
            <a:endParaRPr lang="en-US" altLang="en-US" sz="1200"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GB" altLang="en-US" sz="1100" dirty="0" smtClean="0">
                <a:latin typeface="Arial" panose="020B0604020202020204" pitchFamily="34" charset="0"/>
                <a:cs typeface="Arial" panose="020B0604020202020204" pitchFamily="34" charset="0"/>
              </a:rPr>
              <a:t>Safeguarding is wider</a:t>
            </a:r>
            <a:r>
              <a:rPr lang="en-GB" altLang="en-US" sz="1100" baseline="0" dirty="0" smtClean="0">
                <a:latin typeface="Arial" panose="020B0604020202020204" pitchFamily="34" charset="0"/>
                <a:cs typeface="Arial" panose="020B0604020202020204" pitchFamily="34" charset="0"/>
              </a:rPr>
              <a:t> than </a:t>
            </a:r>
            <a:r>
              <a:rPr lang="en-GB" altLang="en-US" sz="1100" dirty="0" smtClean="0">
                <a:latin typeface="Arial" panose="020B0604020202020204" pitchFamily="34" charset="0"/>
                <a:cs typeface="Arial" panose="020B0604020202020204" pitchFamily="34" charset="0"/>
              </a:rPr>
              <a:t>child protection.</a:t>
            </a:r>
          </a:p>
          <a:p>
            <a:pPr eaLnBrk="1" hangingPunct="1"/>
            <a:endParaRPr lang="en-GB" altLang="en-US" sz="1100" dirty="0" smtClean="0">
              <a:latin typeface="Arial" panose="020B0604020202020204" pitchFamily="34" charset="0"/>
              <a:cs typeface="Arial" panose="020B0604020202020204" pitchFamily="34" charset="0"/>
            </a:endParaRPr>
          </a:p>
          <a:p>
            <a:pPr eaLnBrk="1" hangingPunct="1"/>
            <a:r>
              <a:rPr lang="en-GB" altLang="en-US" sz="1100" dirty="0" smtClean="0">
                <a:latin typeface="Arial" panose="020B0604020202020204" pitchFamily="34" charset="0"/>
                <a:cs typeface="Arial" panose="020B0604020202020204" pitchFamily="34" charset="0"/>
              </a:rPr>
              <a:t>Ask for examples from the participants of how each area helps to safeguard children </a:t>
            </a:r>
            <a:r>
              <a:rPr lang="en-GB" altLang="en-US" sz="1100" dirty="0" err="1" smtClean="0">
                <a:latin typeface="Arial" panose="020B0604020202020204" pitchFamily="34" charset="0"/>
                <a:cs typeface="Arial" panose="020B0604020202020204" pitchFamily="34" charset="0"/>
              </a:rPr>
              <a:t>e.g</a:t>
            </a:r>
            <a:r>
              <a:rPr lang="en-GB" altLang="en-US" sz="1100" dirty="0" smtClean="0">
                <a:latin typeface="Arial" panose="020B0604020202020204" pitchFamily="34" charset="0"/>
                <a:cs typeface="Arial" panose="020B0604020202020204" pitchFamily="34" charset="0"/>
              </a:rPr>
              <a:t>:</a:t>
            </a:r>
          </a:p>
          <a:p>
            <a:pPr eaLnBrk="1" hangingPunct="1"/>
            <a:endParaRPr lang="en-GB" altLang="en-US" sz="1100" dirty="0" smtClean="0">
              <a:latin typeface="Arial" panose="020B0604020202020204" pitchFamily="34" charset="0"/>
              <a:cs typeface="Arial" panose="020B0604020202020204" pitchFamily="34" charset="0"/>
            </a:endParaRPr>
          </a:p>
          <a:p>
            <a:pPr eaLnBrk="1" hangingPunct="1">
              <a:buFontTx/>
              <a:buChar char="•"/>
            </a:pPr>
            <a:r>
              <a:rPr lang="en-GB" altLang="en-US" sz="1100" u="sng" dirty="0" smtClean="0">
                <a:latin typeface="Arial" panose="020B0604020202020204" pitchFamily="34" charset="0"/>
                <a:cs typeface="Arial" panose="020B0604020202020204" pitchFamily="34" charset="0"/>
              </a:rPr>
              <a:t>staff conduct; </a:t>
            </a:r>
            <a:r>
              <a:rPr lang="en-GB" altLang="en-US" sz="1100" dirty="0" smtClean="0">
                <a:latin typeface="Arial" panose="020B0604020202020204" pitchFamily="34" charset="0"/>
                <a:cs typeface="Arial" panose="020B0604020202020204" pitchFamily="34" charset="0"/>
              </a:rPr>
              <a:t>safe practice for the safety of staff and pupils (refer</a:t>
            </a:r>
            <a:r>
              <a:rPr lang="en-GB" altLang="en-US" sz="1100" baseline="0" dirty="0" smtClean="0">
                <a:latin typeface="Arial" panose="020B0604020202020204" pitchFamily="34" charset="0"/>
                <a:cs typeface="Arial" panose="020B0604020202020204" pitchFamily="34" charset="0"/>
              </a:rPr>
              <a:t> to Code of Conduct)</a:t>
            </a:r>
            <a:endParaRPr lang="en-GB" altLang="en-US" sz="1100" u="sng" dirty="0" smtClean="0">
              <a:latin typeface="Arial" panose="020B0604020202020204" pitchFamily="34" charset="0"/>
              <a:cs typeface="Arial" panose="020B0604020202020204" pitchFamily="34" charset="0"/>
            </a:endParaRPr>
          </a:p>
          <a:p>
            <a:pPr eaLnBrk="1" hangingPunct="1">
              <a:buFontTx/>
              <a:buChar char="•"/>
            </a:pPr>
            <a:r>
              <a:rPr lang="en-GB" altLang="en-US" sz="1100" u="sng" dirty="0" smtClean="0">
                <a:latin typeface="Arial" panose="020B0604020202020204" pitchFamily="34" charset="0"/>
                <a:cs typeface="Arial" panose="020B0604020202020204" pitchFamily="34" charset="0"/>
              </a:rPr>
              <a:t>curriculum;</a:t>
            </a:r>
            <a:r>
              <a:rPr lang="en-GB" altLang="en-US" sz="1100" dirty="0" smtClean="0">
                <a:latin typeface="Arial" panose="020B0604020202020204" pitchFamily="34" charset="0"/>
                <a:cs typeface="Arial" panose="020B0604020202020204" pitchFamily="34" charset="0"/>
              </a:rPr>
              <a:t> providing opportunities for pupils to learn about keeping safe </a:t>
            </a:r>
          </a:p>
          <a:p>
            <a:pPr eaLnBrk="1" hangingPunct="1">
              <a:buFontTx/>
              <a:buChar char="•"/>
            </a:pPr>
            <a:r>
              <a:rPr lang="en-GB" altLang="en-US" sz="1100" u="sng" dirty="0" smtClean="0">
                <a:latin typeface="Arial" panose="020B0604020202020204" pitchFamily="34" charset="0"/>
                <a:cs typeface="Arial" panose="020B0604020202020204" pitchFamily="34" charset="0"/>
              </a:rPr>
              <a:t>managing allegations against staff;</a:t>
            </a:r>
            <a:r>
              <a:rPr lang="en-GB" altLang="en-US" sz="1100" dirty="0" smtClean="0">
                <a:latin typeface="Arial" panose="020B0604020202020204" pitchFamily="34" charset="0"/>
                <a:cs typeface="Arial" panose="020B0604020202020204" pitchFamily="34" charset="0"/>
              </a:rPr>
              <a:t> following procedures which protect staff and children </a:t>
            </a:r>
          </a:p>
          <a:p>
            <a:pPr eaLnBrk="1" hangingPunct="1">
              <a:buFontTx/>
              <a:buChar char="•"/>
            </a:pPr>
            <a:r>
              <a:rPr lang="en-GB" altLang="en-US" sz="1100" u="sng" dirty="0" smtClean="0">
                <a:latin typeface="Arial" panose="020B0604020202020204" pitchFamily="34" charset="0"/>
                <a:cs typeface="Arial" panose="020B0604020202020204" pitchFamily="34" charset="0"/>
              </a:rPr>
              <a:t>building design;</a:t>
            </a:r>
            <a:r>
              <a:rPr lang="en-GB" altLang="en-US" sz="1100" dirty="0" smtClean="0">
                <a:latin typeface="Arial" panose="020B0604020202020204" pitchFamily="34" charset="0"/>
                <a:cs typeface="Arial" panose="020B0604020202020204" pitchFamily="34" charset="0"/>
              </a:rPr>
              <a:t> keeping any unwanted visitors out of school </a:t>
            </a:r>
          </a:p>
          <a:p>
            <a:pPr eaLnBrk="1" hangingPunct="1">
              <a:buFontTx/>
              <a:buChar char="•"/>
            </a:pPr>
            <a:r>
              <a:rPr lang="en-GB" altLang="en-US" sz="1100" u="sng" dirty="0" smtClean="0">
                <a:latin typeface="Arial" panose="020B0604020202020204" pitchFamily="34" charset="0"/>
                <a:cs typeface="Arial" panose="020B0604020202020204" pitchFamily="34" charset="0"/>
              </a:rPr>
              <a:t>safe recruitment and selection; </a:t>
            </a:r>
          </a:p>
          <a:p>
            <a:pPr eaLnBrk="1" hangingPunct="1">
              <a:buFontTx/>
              <a:buChar char="•"/>
            </a:pPr>
            <a:r>
              <a:rPr lang="en-GB" altLang="en-US" sz="1100" u="sng" dirty="0" smtClean="0">
                <a:latin typeface="Arial" panose="020B0604020202020204" pitchFamily="34" charset="0"/>
                <a:cs typeface="Arial" panose="020B0604020202020204" pitchFamily="34" charset="0"/>
              </a:rPr>
              <a:t>whistleblowing; </a:t>
            </a:r>
            <a:r>
              <a:rPr lang="en-GB" altLang="en-US" sz="1100" dirty="0" smtClean="0">
                <a:latin typeface="Arial" panose="020B0604020202020204" pitchFamily="34" charset="0"/>
                <a:cs typeface="Arial" panose="020B0604020202020204" pitchFamily="34" charset="0"/>
              </a:rPr>
              <a:t>to raise concerns about a colleague’s conduct (refer to Whistleblowing policy)</a:t>
            </a:r>
          </a:p>
          <a:p>
            <a:pPr eaLnBrk="1" hangingPunct="1">
              <a:buFontTx/>
              <a:buChar char="•"/>
            </a:pPr>
            <a:r>
              <a:rPr lang="en-GB" altLang="en-US" sz="1100" u="sng" dirty="0" smtClean="0">
                <a:latin typeface="Arial" panose="020B0604020202020204" pitchFamily="34" charset="0"/>
                <a:cs typeface="Arial" panose="020B0604020202020204" pitchFamily="34" charset="0"/>
              </a:rPr>
              <a:t>health and safety;</a:t>
            </a:r>
            <a:r>
              <a:rPr lang="en-GB" altLang="en-US" sz="1100" dirty="0" smtClean="0">
                <a:latin typeface="Arial" panose="020B0604020202020204" pitchFamily="34" charset="0"/>
                <a:cs typeface="Arial" panose="020B0604020202020204" pitchFamily="34" charset="0"/>
              </a:rPr>
              <a:t> a safe environment</a:t>
            </a:r>
          </a:p>
          <a:p>
            <a:pPr eaLnBrk="1" hangingPunct="1">
              <a:buFontTx/>
              <a:buChar char="•"/>
            </a:pPr>
            <a:r>
              <a:rPr lang="en-GB" altLang="en-US" sz="1100" u="sng" dirty="0" smtClean="0">
                <a:latin typeface="Arial" panose="020B0604020202020204" pitchFamily="34" charset="0"/>
                <a:cs typeface="Arial" panose="020B0604020202020204" pitchFamily="34" charset="0"/>
              </a:rPr>
              <a:t>behaviour management</a:t>
            </a:r>
            <a:r>
              <a:rPr lang="en-GB" altLang="en-US" sz="1100" dirty="0" smtClean="0">
                <a:latin typeface="Arial" panose="020B0604020202020204" pitchFamily="34" charset="0"/>
                <a:cs typeface="Arial" panose="020B0604020202020204" pitchFamily="34" charset="0"/>
              </a:rPr>
              <a:t>; having clear strategies and consistent responses for managing behaviour</a:t>
            </a:r>
          </a:p>
          <a:p>
            <a:pPr eaLnBrk="1" hangingPunct="1">
              <a:buFontTx/>
              <a:buChar char="•"/>
            </a:pPr>
            <a:r>
              <a:rPr lang="en-GB" altLang="en-US" sz="1100" u="sng" dirty="0" smtClean="0">
                <a:latin typeface="Arial" panose="020B0604020202020204" pitchFamily="34" charset="0"/>
                <a:cs typeface="Arial" panose="020B0604020202020204" pitchFamily="34" charset="0"/>
              </a:rPr>
              <a:t>attendance;</a:t>
            </a:r>
            <a:r>
              <a:rPr lang="en-GB" altLang="en-US" sz="1100" u="none" dirty="0" smtClean="0">
                <a:latin typeface="Arial" panose="020B0604020202020204" pitchFamily="34" charset="0"/>
                <a:cs typeface="Arial" panose="020B0604020202020204" pitchFamily="34" charset="0"/>
              </a:rPr>
              <a:t> </a:t>
            </a:r>
            <a:r>
              <a:rPr lang="en-GB" altLang="en-US" sz="1100" dirty="0" smtClean="0">
                <a:latin typeface="Arial" panose="020B0604020202020204" pitchFamily="34" charset="0"/>
                <a:cs typeface="Arial" panose="020B0604020202020204" pitchFamily="34" charset="0"/>
              </a:rPr>
              <a:t>so we know that our pupils are safe when they are absent</a:t>
            </a:r>
          </a:p>
          <a:p>
            <a:pPr eaLnBrk="1" hangingPunct="1">
              <a:buFontTx/>
              <a:buChar char="•"/>
            </a:pPr>
            <a:r>
              <a:rPr lang="en-GB" altLang="en-US" sz="1100" u="sng" dirty="0" smtClean="0">
                <a:latin typeface="Arial" panose="020B0604020202020204" pitchFamily="34" charset="0"/>
                <a:cs typeface="Arial" panose="020B0604020202020204" pitchFamily="34" charset="0"/>
              </a:rPr>
              <a:t>anti-bullying policies;</a:t>
            </a:r>
            <a:r>
              <a:rPr lang="en-GB" altLang="en-US" sz="1100" dirty="0" smtClean="0">
                <a:latin typeface="Arial" panose="020B0604020202020204" pitchFamily="34" charset="0"/>
                <a:cs typeface="Arial" panose="020B0604020202020204" pitchFamily="34" charset="0"/>
              </a:rPr>
              <a:t> help to promote positive behaviour in staff and pupils</a:t>
            </a:r>
          </a:p>
          <a:p>
            <a:pPr eaLnBrk="1" hangingPunct="1">
              <a:buFontTx/>
              <a:buChar char="•"/>
            </a:pPr>
            <a:r>
              <a:rPr lang="en-GB" altLang="en-US" sz="1100" u="sng" dirty="0" smtClean="0">
                <a:latin typeface="Arial" panose="020B0604020202020204" pitchFamily="34" charset="0"/>
                <a:cs typeface="Arial" panose="020B0604020202020204" pitchFamily="34" charset="0"/>
              </a:rPr>
              <a:t>Work experience placements</a:t>
            </a:r>
            <a:r>
              <a:rPr lang="en-GB" altLang="en-US" sz="1100" baseline="0" dirty="0" smtClean="0">
                <a:latin typeface="Arial" panose="020B0604020202020204" pitchFamily="34" charset="0"/>
                <a:cs typeface="Arial" panose="020B0604020202020204" pitchFamily="34" charset="0"/>
              </a:rPr>
              <a:t>; are there adequate arrangements in place to monitor attendance, supervision – is DBS check required</a:t>
            </a:r>
            <a:endParaRPr lang="en-GB" altLang="en-US" sz="110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33">
              <a:defRPr sz="2300">
                <a:solidFill>
                  <a:schemeClr val="tx1"/>
                </a:solidFill>
                <a:latin typeface="Times"/>
              </a:defRPr>
            </a:lvl1pPr>
            <a:lvl2pPr marL="716725" indent="-275664" defTabSz="955633">
              <a:defRPr sz="2300">
                <a:solidFill>
                  <a:schemeClr val="tx1"/>
                </a:solidFill>
                <a:latin typeface="Times"/>
              </a:defRPr>
            </a:lvl2pPr>
            <a:lvl3pPr marL="1102653" indent="-220530" defTabSz="955633">
              <a:defRPr sz="2300">
                <a:solidFill>
                  <a:schemeClr val="tx1"/>
                </a:solidFill>
                <a:latin typeface="Times"/>
              </a:defRPr>
            </a:lvl3pPr>
            <a:lvl4pPr marL="1543714" indent="-220530" defTabSz="955633">
              <a:defRPr sz="2300">
                <a:solidFill>
                  <a:schemeClr val="tx1"/>
                </a:solidFill>
                <a:latin typeface="Times"/>
              </a:defRPr>
            </a:lvl4pPr>
            <a:lvl5pPr marL="1984775" indent="-220530" defTabSz="955633">
              <a:defRPr sz="2300">
                <a:solidFill>
                  <a:schemeClr val="tx1"/>
                </a:solidFill>
                <a:latin typeface="Times"/>
              </a:defRPr>
            </a:lvl5pPr>
            <a:lvl6pPr marL="2425836" indent="-220530" defTabSz="955633" eaLnBrk="0" fontAlgn="base" hangingPunct="0">
              <a:spcBef>
                <a:spcPct val="0"/>
              </a:spcBef>
              <a:spcAft>
                <a:spcPct val="0"/>
              </a:spcAft>
              <a:defRPr sz="2300">
                <a:solidFill>
                  <a:schemeClr val="tx1"/>
                </a:solidFill>
                <a:latin typeface="Times"/>
              </a:defRPr>
            </a:lvl6pPr>
            <a:lvl7pPr marL="2866897" indent="-220530" defTabSz="955633" eaLnBrk="0" fontAlgn="base" hangingPunct="0">
              <a:spcBef>
                <a:spcPct val="0"/>
              </a:spcBef>
              <a:spcAft>
                <a:spcPct val="0"/>
              </a:spcAft>
              <a:defRPr sz="2300">
                <a:solidFill>
                  <a:schemeClr val="tx1"/>
                </a:solidFill>
                <a:latin typeface="Times"/>
              </a:defRPr>
            </a:lvl7pPr>
            <a:lvl8pPr marL="3307958" indent="-220530" defTabSz="955633" eaLnBrk="0" fontAlgn="base" hangingPunct="0">
              <a:spcBef>
                <a:spcPct val="0"/>
              </a:spcBef>
              <a:spcAft>
                <a:spcPct val="0"/>
              </a:spcAft>
              <a:defRPr sz="2300">
                <a:solidFill>
                  <a:schemeClr val="tx1"/>
                </a:solidFill>
                <a:latin typeface="Times"/>
              </a:defRPr>
            </a:lvl8pPr>
            <a:lvl9pPr marL="3749020" indent="-220530" defTabSz="955633" eaLnBrk="0" fontAlgn="base" hangingPunct="0">
              <a:spcBef>
                <a:spcPct val="0"/>
              </a:spcBef>
              <a:spcAft>
                <a:spcPct val="0"/>
              </a:spcAft>
              <a:defRPr sz="2300">
                <a:solidFill>
                  <a:schemeClr val="tx1"/>
                </a:solidFill>
                <a:latin typeface="Times"/>
              </a:defRPr>
            </a:lvl9pPr>
          </a:lstStyle>
          <a:p>
            <a:fld id="{F5523BE6-E851-4851-8AB6-38B95EE3CBEB}" type="slidenum">
              <a:rPr lang="en-GB" altLang="en-US" sz="1300"/>
              <a:pPr/>
              <a:t>26</a:t>
            </a:fld>
            <a:endParaRPr lang="en-GB" alt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Comic Sans MS" pitchFamily="66" charset="0"/>
              </a:rPr>
              <a:t>Use this diagram to illustrate some of the areas that are suggestive of physical abuse.</a:t>
            </a:r>
          </a:p>
          <a:p>
            <a:pPr eaLnBrk="1" hangingPunct="1"/>
            <a:r>
              <a:rPr lang="en-GB" altLang="en-US" smtClean="0">
                <a:latin typeface="Comic Sans MS" pitchFamily="66" charset="0"/>
              </a:rPr>
              <a:t>Reinforce the need to share any concerns with the Designated Senior Person.</a:t>
            </a:r>
          </a:p>
          <a:p>
            <a:pPr eaLnBrk="1" hangingPunct="1"/>
            <a:endParaRPr lang="en-GB" altLang="en-US" smtClean="0"/>
          </a:p>
          <a:p>
            <a:pPr eaLnBrk="1" hangingPunct="1"/>
            <a:r>
              <a:rPr lang="en-GB" altLang="en-US" smtClean="0"/>
              <a:t>Oral tissue: Frenula of the </a:t>
            </a:r>
            <a:r>
              <a:rPr lang="en-GB" altLang="en-US" smtClean="0">
                <a:hlinkClick r:id="rId3"/>
              </a:rPr>
              <a:t>mouth</a:t>
            </a:r>
            <a:r>
              <a:rPr lang="en-GB" altLang="en-US" smtClean="0"/>
              <a:t> include the </a:t>
            </a:r>
            <a:r>
              <a:rPr lang="en-GB" altLang="en-US" i="1" smtClean="0">
                <a:hlinkClick r:id="rId4" tooltip="Frenulum linguae"/>
              </a:rPr>
              <a:t>frenulum linguae</a:t>
            </a:r>
            <a:r>
              <a:rPr lang="en-GB" altLang="en-US" smtClean="0"/>
              <a:t> under the </a:t>
            </a:r>
            <a:r>
              <a:rPr lang="en-GB" altLang="en-US" smtClean="0">
                <a:hlinkClick r:id="rId5"/>
              </a:rPr>
              <a:t>tongue</a:t>
            </a:r>
            <a:r>
              <a:rPr lang="en-GB" altLang="en-US" smtClean="0"/>
              <a:t>, the </a:t>
            </a:r>
            <a:r>
              <a:rPr lang="en-GB" altLang="en-US" i="1" smtClean="0">
                <a:hlinkClick r:id="rId6" tooltip="Frenulum labii superioris"/>
              </a:rPr>
              <a:t>frenulum labii superioris</a:t>
            </a:r>
            <a:r>
              <a:rPr lang="en-GB" altLang="en-US" smtClean="0"/>
              <a:t> inside the upper lip, the </a:t>
            </a:r>
            <a:r>
              <a:rPr lang="en-GB" altLang="en-US" i="1" smtClean="0">
                <a:hlinkClick r:id="rId7" tooltip="Frenulum labii inferioris"/>
              </a:rPr>
              <a:t>frenulum labii inferioris</a:t>
            </a:r>
            <a:r>
              <a:rPr lang="en-GB" altLang="en-US" smtClean="0"/>
              <a:t> inside the lower lip, and the </a:t>
            </a:r>
            <a:r>
              <a:rPr lang="en-GB" altLang="en-US" smtClean="0">
                <a:hlinkClick r:id="rId8" tooltip="Buccal frena (page does not exist)"/>
              </a:rPr>
              <a:t>buccal frena</a:t>
            </a:r>
            <a:r>
              <a:rPr lang="en-GB" altLang="en-US" smtClean="0"/>
              <a:t> which connect the cheeks to the gum. These can easily be torn by violent blows to the face or mouth, thus a torn frenulum is sometimes a warning sign of </a:t>
            </a:r>
            <a:r>
              <a:rPr lang="en-GB" altLang="en-US" smtClean="0">
                <a:hlinkClick r:id="rId9"/>
              </a:rPr>
              <a:t>physical abuse</a:t>
            </a:r>
            <a:r>
              <a:rPr lang="en-GB" alt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t>29</a:t>
            </a:fld>
            <a:endParaRPr lang="en-GB"/>
          </a:p>
        </p:txBody>
      </p:sp>
    </p:spTree>
    <p:extLst>
      <p:ext uri="{BB962C8B-B14F-4D97-AF65-F5344CB8AC3E}">
        <p14:creationId xmlns:p14="http://schemas.microsoft.com/office/powerpoint/2010/main" val="534381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30</a:t>
            </a:fld>
            <a:endParaRPr lang="en-GB"/>
          </a:p>
        </p:txBody>
      </p:sp>
    </p:spTree>
    <p:extLst>
      <p:ext uri="{BB962C8B-B14F-4D97-AF65-F5344CB8AC3E}">
        <p14:creationId xmlns:p14="http://schemas.microsoft.com/office/powerpoint/2010/main" val="4192830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Refer to fact you can click on links in the KCSIE document which will take you</a:t>
            </a:r>
            <a:r>
              <a:rPr lang="en-GB" baseline="0" dirty="0" smtClean="0"/>
              <a:t> to more detailed information</a:t>
            </a:r>
            <a:endParaRPr lang="en-GB" dirty="0" smtClean="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32</a:t>
            </a:fld>
            <a:endParaRPr lang="en-GB"/>
          </a:p>
        </p:txBody>
      </p:sp>
    </p:spTree>
    <p:extLst>
      <p:ext uri="{BB962C8B-B14F-4D97-AF65-F5344CB8AC3E}">
        <p14:creationId xmlns:p14="http://schemas.microsoft.com/office/powerpoint/2010/main" val="114281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a:t>
            </a:r>
            <a:r>
              <a:rPr lang="en-GB" baseline="0" dirty="0" smtClean="0"/>
              <a:t> to MECES (Missing Education and Child Employment Service)</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33</a:t>
            </a:fld>
            <a:endParaRPr lang="en-GB"/>
          </a:p>
        </p:txBody>
      </p:sp>
    </p:spTree>
    <p:extLst>
      <p:ext uri="{BB962C8B-B14F-4D97-AF65-F5344CB8AC3E}">
        <p14:creationId xmlns:p14="http://schemas.microsoft.com/office/powerpoint/2010/main" val="161885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separate</a:t>
            </a:r>
            <a:r>
              <a:rPr lang="en-GB" baseline="0" dirty="0" smtClean="0"/>
              <a:t> presentation on CSE which you may want to use with this (or at a later date to develop learning)</a:t>
            </a:r>
            <a:endParaRPr lang="en-GB" dirty="0" smtClean="0"/>
          </a:p>
          <a:p>
            <a:endParaRPr lang="en-GB" dirty="0" smtClean="0"/>
          </a:p>
          <a:p>
            <a:r>
              <a:rPr lang="en-GB" dirty="0" smtClean="0"/>
              <a:t>Child sexual exploitation does not always involve physical contact and can happen online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35</a:t>
            </a:fld>
            <a:endParaRPr lang="en-GB"/>
          </a:p>
        </p:txBody>
      </p:sp>
    </p:spTree>
    <p:extLst>
      <p:ext uri="{BB962C8B-B14F-4D97-AF65-F5344CB8AC3E}">
        <p14:creationId xmlns:p14="http://schemas.microsoft.com/office/powerpoint/2010/main" val="130744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https://www.gov.uk/government/uploads/system/uploads/attachment_data/file/512906/Multi_Agency_Statutory_Guidance_on_FGM__-_FINAL.pdf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Potential indicators:</a:t>
            </a:r>
            <a:r>
              <a:rPr lang="en-GB" baseline="0" dirty="0" smtClean="0"/>
              <a:t> </a:t>
            </a:r>
            <a:r>
              <a:rPr lang="en-GB" sz="1200" b="0" i="0" u="none" strike="noStrike" kern="1200" baseline="0" dirty="0" smtClean="0">
                <a:solidFill>
                  <a:schemeClr val="tx1"/>
                </a:solidFill>
                <a:latin typeface="+mn-lt"/>
                <a:ea typeface="+mn-ea"/>
                <a:cs typeface="+mn-cs"/>
              </a:rPr>
              <a:t>Warning signs that FGM may be about to take place, or may have already taken place, can be found on pages 16-17 of the Multi-Agency Practice Guidelines , and Chapter 9 of those Guidelines (pp42-44) focuses on the role of schools and colleges.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Local</a:t>
            </a:r>
            <a:r>
              <a:rPr lang="en-GB" baseline="0" dirty="0" smtClean="0"/>
              <a:t> procedures are a referral to Family Operations Hub (as for any other concern)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Section 5C of the Female Genital Mutilation Act 2003 (as inserted by section 75 of the Serious Crime Act 2015) gives the Government powers to issue statutory guidance on FGM to relevant persons. Once the government issues any statutory multi-agency guidance this will apply to schools and colleges.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Info from </a:t>
            </a:r>
            <a:r>
              <a:rPr lang="en-GB" sz="1200" b="0" i="0" u="none" strike="noStrike" kern="1200" baseline="0" dirty="0" err="1" smtClean="0">
                <a:solidFill>
                  <a:schemeClr val="tx1"/>
                </a:solidFill>
                <a:latin typeface="+mn-lt"/>
                <a:ea typeface="+mn-ea"/>
                <a:cs typeface="+mn-cs"/>
              </a:rPr>
              <a:t>Unicef</a:t>
            </a:r>
            <a:r>
              <a:rPr lang="en-GB" sz="1200" b="0" i="0" u="none" strike="noStrike" kern="1200" baseline="0" dirty="0" smtClean="0">
                <a:solidFill>
                  <a:schemeClr val="tx1"/>
                </a:solidFill>
                <a:latin typeface="+mn-lt"/>
                <a:ea typeface="+mn-ea"/>
                <a:cs typeface="+mn-cs"/>
              </a:rPr>
              <a:t>:  </a:t>
            </a:r>
            <a:r>
              <a:rPr lang="en-GB" dirty="0" smtClean="0"/>
              <a:t>"More than 130 million girls and women have experienced FGM/C in 29 countries in Africa and the Middle East where the practice is most common." </a:t>
            </a: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dirty="0" smtClean="0"/>
              <a:t>According to "</a:t>
            </a:r>
            <a:r>
              <a:rPr lang="en-GB" dirty="0" smtClean="0">
                <a:hlinkClick r:id="rId3"/>
              </a:rPr>
              <a:t>The Guardian</a:t>
            </a:r>
            <a:r>
              <a:rPr lang="en-GB" dirty="0" smtClean="0"/>
              <a:t>'s" analysis of 2014 UN data, a quarter of the women in Nigeria have undergone FGM.</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36</a:t>
            </a:fld>
            <a:endParaRPr lang="en-GB"/>
          </a:p>
        </p:txBody>
      </p:sp>
    </p:spTree>
    <p:extLst>
      <p:ext uri="{BB962C8B-B14F-4D97-AF65-F5344CB8AC3E}">
        <p14:creationId xmlns:p14="http://schemas.microsoft.com/office/powerpoint/2010/main" val="255207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There is a separate presentation on PREVENT which you may which to use with this </a:t>
            </a:r>
            <a:r>
              <a:rPr lang="en-GB" baseline="0" dirty="0" smtClean="0"/>
              <a:t>(or at a later date to develop learning)</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Radicalisation refers to the process by which a person comes to support terrorism and forms of extremism. There is no single way of identifying an individual who is likely to be susceptible to an extremist ideology. It can happen in many different ways and settings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School staff should use their professional judgement in identifying children who might be at risk of radicalisation and act proportionately which may include making a referral to the Channel programme </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37</a:t>
            </a:fld>
            <a:endParaRPr lang="en-GB"/>
          </a:p>
        </p:txBody>
      </p:sp>
    </p:spTree>
    <p:extLst>
      <p:ext uri="{BB962C8B-B14F-4D97-AF65-F5344CB8AC3E}">
        <p14:creationId xmlns:p14="http://schemas.microsoft.com/office/powerpoint/2010/main" val="237813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Schools are best placed to assess the training needs of staff in the light of their assessment of the risk to pupils at the school of being drawn into terrorism. As a minimum, however, schools should ensure that the designated safeguarding lead undertakes Prevent awareness training and is able to provide advice and support to other members of staff on protecting children from the risk of radicalisation. </a:t>
            </a:r>
          </a:p>
          <a:p>
            <a:r>
              <a:rPr lang="en-GB"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39</a:t>
            </a:fld>
            <a:endParaRPr lang="en-GB"/>
          </a:p>
        </p:txBody>
      </p:sp>
    </p:spTree>
    <p:extLst>
      <p:ext uri="{BB962C8B-B14F-4D97-AF65-F5344CB8AC3E}">
        <p14:creationId xmlns:p14="http://schemas.microsoft.com/office/powerpoint/2010/main" val="747077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Channel is a programme which focuses on providing support at an early stage to people who are identified as being vulnerable to being drawn into terrorism. It provides a mechanism for schools to make referrals if they are concerned that an individual might be vulnerable to radicalisation. An individual’s engagement with the programme is entirely voluntary at all stages. (School Designated Lead should seek advice from the Family Operations Hub on this matter)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Safeguarding Adviser to Schools represents Education on the CHANNEL Panel and at the PREVENT Strategic group</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40</a:t>
            </a:fld>
            <a:endParaRPr lang="en-GB"/>
          </a:p>
        </p:txBody>
      </p:sp>
    </p:spTree>
    <p:extLst>
      <p:ext uri="{BB962C8B-B14F-4D97-AF65-F5344CB8AC3E}">
        <p14:creationId xmlns:p14="http://schemas.microsoft.com/office/powerpoint/2010/main" val="245027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smtClean="0">
                <a:ln>
                  <a:noFill/>
                </a:ln>
                <a:solidFill>
                  <a:srgbClr val="000000"/>
                </a:solidFill>
                <a:effectLst/>
                <a:uLnTx/>
                <a:uFillTx/>
                <a:latin typeface="Arial"/>
                <a:ea typeface="ＭＳ Ｐゴシック"/>
              </a:rPr>
              <a:t>In Essex, the ‘Local Safeguarding Childrens Board’ (LSCB) is known as the ‘Essex Safeguarding Childrens’ Board’ (ESCB)</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kern="0" cap="none" spc="0" normalizeH="0" baseline="0" noProof="0" smtClean="0">
              <a:ln>
                <a:noFill/>
              </a:ln>
              <a:solidFill>
                <a:srgbClr val="000000"/>
              </a:solidFill>
              <a:effectLst/>
              <a:uLnTx/>
              <a:uFillTx/>
              <a:latin typeface="Arial"/>
              <a:ea typeface="ＭＳ Ｐゴシック"/>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smtClean="0">
                <a:ln>
                  <a:noFill/>
                </a:ln>
                <a:solidFill>
                  <a:srgbClr val="000000"/>
                </a:solidFill>
                <a:effectLst/>
                <a:uLnTx/>
                <a:uFillTx/>
                <a:latin typeface="Arial"/>
                <a:ea typeface="ＭＳ Ｐゴシック"/>
              </a:rPr>
              <a:t>www.escb.co.uk   </a:t>
            </a:r>
          </a:p>
          <a:p>
            <a:pPr marL="171450" indent="-171450">
              <a:buFont typeface="Arial" pitchFamily="34" charset="0"/>
              <a:buChar char="•"/>
            </a:pPr>
            <a:endParaRPr lang="en-GB"/>
          </a:p>
        </p:txBody>
      </p:sp>
      <p:sp>
        <p:nvSpPr>
          <p:cNvPr id="4" name="Slide Number Placeholder 3"/>
          <p:cNvSpPr>
            <a:spLocks noGrp="1"/>
          </p:cNvSpPr>
          <p:nvPr>
            <p:ph type="sldNum" sz="quarter" idx="10"/>
          </p:nvPr>
        </p:nvSpPr>
        <p:spPr/>
        <p:txBody>
          <a:bodyPr/>
          <a:lstStyle/>
          <a:p>
            <a:fld id="{C1E19078-A8D6-4068-BB27-104522B8F719}" type="slidenum">
              <a:rPr lang="en-US" smtClean="0"/>
              <a:pPr/>
              <a:t>6</a:t>
            </a:fld>
            <a:endParaRPr lang="en-US"/>
          </a:p>
        </p:txBody>
      </p:sp>
    </p:spTree>
    <p:extLst>
      <p:ext uri="{BB962C8B-B14F-4D97-AF65-F5344CB8AC3E}">
        <p14:creationId xmlns:p14="http://schemas.microsoft.com/office/powerpoint/2010/main" val="4196189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Ensure</a:t>
            </a:r>
            <a:r>
              <a:rPr lang="en-GB" baseline="0" dirty="0" smtClean="0"/>
              <a:t> staff are clear about how to record appropriately (is there a template for recording)</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41</a:t>
            </a:fld>
            <a:endParaRPr lang="en-GB"/>
          </a:p>
        </p:txBody>
      </p:sp>
    </p:spTree>
    <p:extLst>
      <p:ext uri="{BB962C8B-B14F-4D97-AF65-F5344CB8AC3E}">
        <p14:creationId xmlns:p14="http://schemas.microsoft.com/office/powerpoint/2010/main" val="3017410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Templates available on ESI</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Take some time to discuss processes in school – what works well / what are staff less confident about?</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622276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to own Whistleblowing</a:t>
            </a:r>
            <a:r>
              <a:rPr lang="en-GB" baseline="0" dirty="0" smtClean="0"/>
              <a:t> policy</a:t>
            </a:r>
          </a:p>
          <a:p>
            <a:endParaRPr lang="en-GB" baseline="0" dirty="0" smtClean="0"/>
          </a:p>
          <a:p>
            <a:r>
              <a:rPr lang="en-GB" baseline="0" dirty="0" smtClean="0"/>
              <a:t>* From Keeping Children Safe in </a:t>
            </a:r>
            <a:r>
              <a:rPr lang="en-GB" baseline="0" dirty="0" err="1" smtClean="0"/>
              <a:t>Edcuation</a:t>
            </a:r>
            <a:r>
              <a:rPr lang="en-GB" baseline="0" dirty="0" smtClean="0"/>
              <a:t> (</a:t>
            </a:r>
            <a:r>
              <a:rPr lang="en-GB" baseline="0" dirty="0" err="1" smtClean="0"/>
              <a:t>DfE</a:t>
            </a:r>
            <a:r>
              <a:rPr lang="en-GB" baseline="0" dirty="0" smtClean="0"/>
              <a:t>, 2016)</a:t>
            </a:r>
            <a:endParaRPr lang="en-GB" dirty="0" smtClean="0"/>
          </a:p>
          <a:p>
            <a:endParaRPr lang="en-GB" dirty="0" smtClean="0"/>
          </a:p>
          <a:p>
            <a:r>
              <a:rPr lang="en-GB" dirty="0" smtClean="0"/>
              <a:t>Qualifying Disclosure:</a:t>
            </a:r>
          </a:p>
          <a:p>
            <a:endParaRPr lang="en-GB" dirty="0" smtClean="0"/>
          </a:p>
          <a:p>
            <a:pPr marL="171450" indent="-171450">
              <a:buFont typeface="Arial" panose="020B0604020202020204" pitchFamily="34" charset="0"/>
              <a:buChar char="•"/>
            </a:pPr>
            <a:r>
              <a:rPr lang="en-GB" dirty="0" smtClean="0"/>
              <a:t>Breach</a:t>
            </a:r>
            <a:r>
              <a:rPr lang="en-GB" baseline="0" dirty="0" smtClean="0"/>
              <a:t> of any legal obligation</a:t>
            </a:r>
          </a:p>
          <a:p>
            <a:pPr marL="171450" indent="-171450">
              <a:buFont typeface="Arial" panose="020B0604020202020204" pitchFamily="34" charset="0"/>
              <a:buChar char="•"/>
            </a:pPr>
            <a:r>
              <a:rPr lang="en-GB" baseline="0" dirty="0" smtClean="0"/>
              <a:t>Miscarriage of justice</a:t>
            </a:r>
          </a:p>
          <a:p>
            <a:pPr marL="171450" indent="-171450">
              <a:buFont typeface="Arial" panose="020B0604020202020204" pitchFamily="34" charset="0"/>
              <a:buChar char="•"/>
            </a:pPr>
            <a:r>
              <a:rPr lang="en-GB" baseline="0" dirty="0" smtClean="0"/>
              <a:t>Criminal offence</a:t>
            </a:r>
          </a:p>
          <a:p>
            <a:pPr marL="171450" indent="-171450">
              <a:buFont typeface="Arial" panose="020B0604020202020204" pitchFamily="34" charset="0"/>
              <a:buChar char="•"/>
            </a:pPr>
            <a:r>
              <a:rPr lang="en-GB" baseline="0" dirty="0" smtClean="0"/>
              <a:t>Danger to Health and Safety of any individual</a:t>
            </a:r>
          </a:p>
          <a:p>
            <a:pPr marL="171450" indent="-171450">
              <a:buFont typeface="Arial" panose="020B0604020202020204" pitchFamily="34" charset="0"/>
              <a:buChar char="•"/>
            </a:pPr>
            <a:r>
              <a:rPr lang="en-GB" baseline="0" dirty="0" smtClean="0"/>
              <a:t>Damage to the environment</a:t>
            </a:r>
          </a:p>
          <a:p>
            <a:pPr marL="171450" indent="-171450">
              <a:buFont typeface="Arial" panose="020B0604020202020204" pitchFamily="34" charset="0"/>
              <a:buChar char="•"/>
            </a:pPr>
            <a:r>
              <a:rPr lang="en-GB" baseline="0" dirty="0" smtClean="0"/>
              <a:t>Deliberate concealment of information about any of the above</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44</a:t>
            </a:fld>
            <a:endParaRPr lang="en-GB"/>
          </a:p>
        </p:txBody>
      </p:sp>
    </p:spTree>
    <p:extLst>
      <p:ext uri="{BB962C8B-B14F-4D97-AF65-F5344CB8AC3E}">
        <p14:creationId xmlns:p14="http://schemas.microsoft.com/office/powerpoint/2010/main" val="3952051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smtClean="0"/>
              <a:t>From ‘</a:t>
            </a:r>
            <a:r>
              <a:rPr lang="en-GB" dirty="0" smtClean="0"/>
              <a:t>Effective</a:t>
            </a:r>
            <a:r>
              <a:rPr lang="en-GB" baseline="0" dirty="0" smtClean="0"/>
              <a:t> Support for Children and Families in Essex’ (ESCB, 2013)</a:t>
            </a:r>
            <a:endParaRPr lang="en-GB" dirty="0" smtClean="0"/>
          </a:p>
        </p:txBody>
      </p:sp>
      <p:sp>
        <p:nvSpPr>
          <p:cNvPr id="4" name="Slide Number Placeholder 3"/>
          <p:cNvSpPr>
            <a:spLocks noGrp="1"/>
          </p:cNvSpPr>
          <p:nvPr>
            <p:ph type="sldNum" sz="quarter" idx="5"/>
          </p:nvPr>
        </p:nvSpPr>
        <p:spPr/>
        <p:txBody>
          <a:bodyPr/>
          <a:lstStyle/>
          <a:p>
            <a:pPr>
              <a:defRPr/>
            </a:pPr>
            <a:fld id="{9085AE9F-5C58-4BDC-B982-3543940A5B2E}" type="slidenum">
              <a:rPr lang="en-US" smtClean="0">
                <a:solidFill>
                  <a:prstClr val="black"/>
                </a:solidFill>
              </a:rPr>
              <a:pPr>
                <a:defRPr/>
              </a:pPr>
              <a:t>46</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1200" dirty="0" smtClean="0">
                <a:latin typeface="Arial" panose="020B0604020202020204" pitchFamily="34" charset="0"/>
                <a:cs typeface="Arial" panose="020B0604020202020204" pitchFamily="34" charset="0"/>
              </a:rPr>
              <a:t>Indicators</a:t>
            </a:r>
            <a:r>
              <a:rPr lang="en-GB" sz="1200" baseline="0" dirty="0" smtClean="0">
                <a:latin typeface="Arial" panose="020B0604020202020204" pitchFamily="34" charset="0"/>
                <a:cs typeface="Arial" panose="020B0604020202020204" pitchFamily="34" charset="0"/>
              </a:rPr>
              <a:t> of possible need (‘</a:t>
            </a:r>
            <a:r>
              <a:rPr lang="en-GB" sz="1200" dirty="0" smtClean="0">
                <a:latin typeface="Arial" panose="020B0604020202020204" pitchFamily="34" charset="0"/>
                <a:cs typeface="Arial" panose="020B0604020202020204" pitchFamily="34" charset="0"/>
              </a:rPr>
              <a:t>Effective</a:t>
            </a:r>
            <a:r>
              <a:rPr lang="en-GB" sz="1200" baseline="0" dirty="0" smtClean="0">
                <a:latin typeface="Arial" panose="020B0604020202020204" pitchFamily="34" charset="0"/>
                <a:cs typeface="Arial" panose="020B0604020202020204" pitchFamily="34" charset="0"/>
              </a:rPr>
              <a:t> Support for Children and Families in Essex’, ESCB, 2017 –p.23)</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E5FB0F0-F70F-4D68-9193-D6B88B7E17CC}"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smtClean="0">
                <a:latin typeface="Arial" panose="020B0604020202020204" pitchFamily="34" charset="0"/>
                <a:cs typeface="Arial" panose="020B0604020202020204" pitchFamily="34" charset="0"/>
              </a:rPr>
              <a:t>Indicators</a:t>
            </a:r>
            <a:r>
              <a:rPr lang="en-GB" sz="900" baseline="0" dirty="0" smtClean="0">
                <a:latin typeface="Arial" panose="020B0604020202020204" pitchFamily="34" charset="0"/>
                <a:cs typeface="Arial" panose="020B0604020202020204" pitchFamily="34" charset="0"/>
              </a:rPr>
              <a:t> of possible need (‘</a:t>
            </a:r>
            <a:r>
              <a:rPr lang="en-GB" sz="900" dirty="0" smtClean="0">
                <a:latin typeface="Arial" panose="020B0604020202020204" pitchFamily="34" charset="0"/>
                <a:cs typeface="Arial" panose="020B0604020202020204" pitchFamily="34" charset="0"/>
              </a:rPr>
              <a:t>Effective</a:t>
            </a:r>
            <a:r>
              <a:rPr lang="en-GB" sz="900" baseline="0" dirty="0" smtClean="0">
                <a:latin typeface="Arial" panose="020B0604020202020204" pitchFamily="34" charset="0"/>
                <a:cs typeface="Arial" panose="020B0604020202020204" pitchFamily="34" charset="0"/>
              </a:rPr>
              <a:t> Support for Children and Families in Essex’, ESCB, 2017 –p.24)</a:t>
            </a:r>
            <a:endParaRPr lang="en-GB" sz="900" dirty="0" smtClean="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66913D0C-230E-40E8-BCC6-EDCEB8551926}"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p:spPr>
      </p:sp>
      <p:sp>
        <p:nvSpPr>
          <p:cNvPr id="2467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smtClean="0">
                <a:latin typeface="Arial" panose="020B0604020202020204" pitchFamily="34" charset="0"/>
                <a:cs typeface="Arial" panose="020B0604020202020204" pitchFamily="34" charset="0"/>
              </a:rPr>
              <a:t>Indicators</a:t>
            </a:r>
            <a:r>
              <a:rPr lang="en-GB" sz="900" baseline="0" dirty="0" smtClean="0">
                <a:latin typeface="Arial" panose="020B0604020202020204" pitchFamily="34" charset="0"/>
                <a:cs typeface="Arial" panose="020B0604020202020204" pitchFamily="34" charset="0"/>
              </a:rPr>
              <a:t> of possible need (‘</a:t>
            </a:r>
            <a:r>
              <a:rPr lang="en-GB" sz="900" dirty="0" smtClean="0">
                <a:latin typeface="Arial" panose="020B0604020202020204" pitchFamily="34" charset="0"/>
                <a:cs typeface="Arial" panose="020B0604020202020204" pitchFamily="34" charset="0"/>
              </a:rPr>
              <a:t>Effective</a:t>
            </a:r>
            <a:r>
              <a:rPr lang="en-GB" sz="900" baseline="0" dirty="0" smtClean="0">
                <a:latin typeface="Arial" panose="020B0604020202020204" pitchFamily="34" charset="0"/>
                <a:cs typeface="Arial" panose="020B0604020202020204" pitchFamily="34" charset="0"/>
              </a:rPr>
              <a:t> Support for Children and Families in Essex’, ESCB, 2017 –p.26)</a:t>
            </a:r>
            <a:endParaRPr lang="en-GB" sz="900" dirty="0" smtClean="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77F5F599-C199-4267-9A9A-FE79267F6CD9}" type="slidenum">
              <a:rPr lang="en-US" smtClean="0">
                <a:solidFill>
                  <a:prstClr val="black"/>
                </a:solidFill>
              </a:rPr>
              <a:pPr>
                <a:defRPr/>
              </a:pPr>
              <a:t>49</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p:spPr>
      </p:sp>
      <p:sp>
        <p:nvSpPr>
          <p:cNvPr id="248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smtClean="0">
                <a:latin typeface="Arial" panose="020B0604020202020204" pitchFamily="34" charset="0"/>
                <a:cs typeface="Arial" panose="020B0604020202020204" pitchFamily="34" charset="0"/>
              </a:rPr>
              <a:t>Indicators</a:t>
            </a:r>
            <a:r>
              <a:rPr lang="en-GB" sz="900" baseline="0" dirty="0" smtClean="0">
                <a:latin typeface="Arial" panose="020B0604020202020204" pitchFamily="34" charset="0"/>
                <a:cs typeface="Arial" panose="020B0604020202020204" pitchFamily="34" charset="0"/>
              </a:rPr>
              <a:t> of possible need (‘</a:t>
            </a:r>
            <a:r>
              <a:rPr lang="en-GB" sz="900" dirty="0" smtClean="0">
                <a:latin typeface="Arial" panose="020B0604020202020204" pitchFamily="34" charset="0"/>
                <a:cs typeface="Arial" panose="020B0604020202020204" pitchFamily="34" charset="0"/>
              </a:rPr>
              <a:t>Effective</a:t>
            </a:r>
            <a:r>
              <a:rPr lang="en-GB" sz="900" baseline="0" dirty="0" smtClean="0">
                <a:latin typeface="Arial" panose="020B0604020202020204" pitchFamily="34" charset="0"/>
                <a:cs typeface="Arial" panose="020B0604020202020204" pitchFamily="34" charset="0"/>
              </a:rPr>
              <a:t> Support for Children and Families in Essex’, ESCB, 2017 –p.28)</a:t>
            </a:r>
            <a:endParaRPr lang="en-GB" sz="900" dirty="0" smtClean="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1E3015ED-822E-4B74-A273-464FAD76F7F9}"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Ambivalence</a:t>
            </a:r>
            <a:r>
              <a:rPr lang="en-GB" sz="1200" b="0" i="0" u="none" strike="noStrike" kern="1200" baseline="0" dirty="0" smtClean="0">
                <a:solidFill>
                  <a:schemeClr val="tx1"/>
                </a:solidFill>
                <a:latin typeface="+mn-lt"/>
                <a:ea typeface="+mn-ea"/>
                <a:cs typeface="+mn-cs"/>
              </a:rPr>
              <a:t>: can be seen when people are always late for appointments, or repeatedly make excuses for missing them; when they change the conversation away from uncomfortable topics and when they use dismissive body language. Ambivalence is the most common reaction and may not amount to </a:t>
            </a:r>
            <a:r>
              <a:rPr lang="en-GB" sz="1200" b="0" i="0" u="none" strike="noStrike" kern="1200" baseline="0" dirty="0" err="1" smtClean="0">
                <a:solidFill>
                  <a:schemeClr val="tx1"/>
                </a:solidFill>
                <a:latin typeface="+mn-lt"/>
                <a:ea typeface="+mn-ea"/>
                <a:cs typeface="+mn-cs"/>
              </a:rPr>
              <a:t>unco-operativeness</a:t>
            </a:r>
            <a:r>
              <a:rPr lang="en-GB" sz="1200" b="0" i="0" u="none" strike="noStrike" kern="1200" baseline="0" dirty="0" smtClean="0">
                <a:solidFill>
                  <a:schemeClr val="tx1"/>
                </a:solidFill>
                <a:latin typeface="+mn-lt"/>
                <a:ea typeface="+mn-ea"/>
                <a:cs typeface="+mn-cs"/>
              </a:rPr>
              <a:t>. All service users are ambivalent at some stage in the helping process which is related to the dependence involved in being helped by others. It may reflect cultural differences, being unclear what is expected, or poor experiences of previous involvement with professionals. Ambivalence may need to be acknowledged, but it can be worked through; </a:t>
            </a:r>
          </a:p>
          <a:p>
            <a:r>
              <a:rPr lang="en-GB" sz="1200" b="1" i="0" u="none" strike="noStrike" kern="1200" baseline="0" dirty="0" smtClean="0">
                <a:solidFill>
                  <a:schemeClr val="tx1"/>
                </a:solidFill>
                <a:latin typeface="+mn-lt"/>
                <a:ea typeface="+mn-ea"/>
                <a:cs typeface="+mn-cs"/>
              </a:rPr>
              <a:t> Avoidance</a:t>
            </a:r>
            <a:r>
              <a:rPr lang="en-GB" sz="1200" b="0" i="0" u="none" strike="noStrike" kern="1200" baseline="0" dirty="0" smtClean="0">
                <a:solidFill>
                  <a:schemeClr val="tx1"/>
                </a:solidFill>
                <a:latin typeface="+mn-lt"/>
                <a:ea typeface="+mn-ea"/>
                <a:cs typeface="+mn-cs"/>
              </a:rPr>
              <a:t>: a very common method of </a:t>
            </a:r>
            <a:r>
              <a:rPr lang="en-GB" sz="1200" b="0" i="0" u="none" strike="noStrike" kern="1200" baseline="0" dirty="0" err="1" smtClean="0">
                <a:solidFill>
                  <a:schemeClr val="tx1"/>
                </a:solidFill>
                <a:latin typeface="+mn-lt"/>
                <a:ea typeface="+mn-ea"/>
                <a:cs typeface="+mn-cs"/>
              </a:rPr>
              <a:t>unco-operativeness</a:t>
            </a:r>
            <a:r>
              <a:rPr lang="en-GB" sz="1200" b="0" i="0" u="none" strike="noStrike" kern="1200" baseline="0" dirty="0" smtClean="0">
                <a:solidFill>
                  <a:schemeClr val="tx1"/>
                </a:solidFill>
                <a:latin typeface="+mn-lt"/>
                <a:ea typeface="+mn-ea"/>
                <a:cs typeface="+mn-cs"/>
              </a:rPr>
              <a:t>, including avoiding appointments, missing meetings, and cutting visits short due to other apparently important activity (often because the prospect of involvement makes the person anxious and they hope to escape it).  They may have a difficulty, have something to hide, resent outside interference or find staff changes another painful loss. They may face up to the contact as they realise the professional is resolute in their intention, and may become more able to engage as they perceive the professional's concern for them and their wish to help; </a:t>
            </a:r>
          </a:p>
          <a:p>
            <a:r>
              <a:rPr lang="en-GB" sz="1200" b="1" i="0" u="none" strike="noStrike" kern="1200" baseline="0" dirty="0" smtClean="0">
                <a:solidFill>
                  <a:schemeClr val="tx1"/>
                </a:solidFill>
                <a:latin typeface="+mn-lt"/>
                <a:ea typeface="+mn-ea"/>
                <a:cs typeface="+mn-cs"/>
              </a:rPr>
              <a:t> Confrontation</a:t>
            </a:r>
            <a:r>
              <a:rPr lang="en-GB" sz="1200" b="0" i="0" u="none" strike="noStrike" kern="1200" baseline="0" dirty="0" smtClean="0">
                <a:solidFill>
                  <a:schemeClr val="tx1"/>
                </a:solidFill>
                <a:latin typeface="+mn-lt"/>
                <a:ea typeface="+mn-ea"/>
                <a:cs typeface="+mn-cs"/>
              </a:rPr>
              <a:t>: includes challenging professionals, provoking arguments, extreme avoidance (e.g. not answering the door as opposed to not being in) and often indicates a deep-seated lack of trust leading to a 'fight' rather than 'flight' response to difficult situations. Parents may fear, perhaps realistically, that their children may be taken away or they may be reacting to them having been taken away. They may have difficulty in consistently seeing the professional's good intent and be suspicious of their motives. It is important for the professional to be clear about their role and purpose, demonstrate a concern to help, but not to expect an open relationship to begin with. However, the parent's uncooperativeness must be challenged, so they become aware the professional/agency will not give up. This may require the professional to cope with numerous displays of confrontation and aggression until eventual co-operation may be achieved; </a:t>
            </a:r>
          </a:p>
          <a:p>
            <a:r>
              <a:rPr lang="en-GB" sz="1200" b="1" i="0" u="none" strike="noStrike" kern="1200" baseline="0" dirty="0" smtClean="0">
                <a:solidFill>
                  <a:schemeClr val="tx1"/>
                </a:solidFill>
                <a:latin typeface="+mn-lt"/>
                <a:ea typeface="+mn-ea"/>
                <a:cs typeface="+mn-cs"/>
              </a:rPr>
              <a:t> Violence</a:t>
            </a:r>
            <a:r>
              <a:rPr lang="en-GB" sz="1200" b="0" i="0" u="none" strike="noStrike" kern="1200" baseline="0" dirty="0" smtClean="0">
                <a:solidFill>
                  <a:schemeClr val="tx1"/>
                </a:solidFill>
                <a:latin typeface="+mn-lt"/>
                <a:ea typeface="+mn-ea"/>
                <a:cs typeface="+mn-cs"/>
              </a:rPr>
              <a:t>: threatened or actual violence by a small minority of people is the most difficult of </a:t>
            </a:r>
            <a:r>
              <a:rPr lang="en-GB" sz="1200" b="0" i="0" u="none" strike="noStrike" kern="1200" baseline="0" dirty="0" err="1" smtClean="0">
                <a:solidFill>
                  <a:schemeClr val="tx1"/>
                </a:solidFill>
                <a:latin typeface="+mn-lt"/>
                <a:ea typeface="+mn-ea"/>
                <a:cs typeface="+mn-cs"/>
              </a:rPr>
              <a:t>unco</a:t>
            </a:r>
            <a:r>
              <a:rPr lang="en-GB" sz="1200" b="0" i="0" u="none" strike="noStrike" kern="1200" baseline="0" dirty="0" smtClean="0">
                <a:solidFill>
                  <a:schemeClr val="tx1"/>
                </a:solidFill>
                <a:latin typeface="+mn-lt"/>
                <a:ea typeface="+mn-ea"/>
                <a:cs typeface="+mn-cs"/>
              </a:rPr>
              <a:t>-operative behaviours for the professional/agency to engage with. It may reflect a deep and longstanding fear and projected hatred of authority figures. People may have experience of getting their way through intimidation and violent behaviour. The professional/agency should be realistic about the child or parent's capacity for change in the context of an offer of help with the areas that need to be addressed.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a variety of reasons why some families may be </a:t>
            </a:r>
            <a:r>
              <a:rPr lang="en-GB" sz="1200" b="0" i="0" u="none" strike="noStrike" kern="1200" baseline="0" dirty="0" err="1" smtClean="0">
                <a:solidFill>
                  <a:schemeClr val="tx1"/>
                </a:solidFill>
                <a:latin typeface="+mn-lt"/>
                <a:ea typeface="+mn-ea"/>
                <a:cs typeface="+mn-cs"/>
              </a:rPr>
              <a:t>unco</a:t>
            </a:r>
            <a:r>
              <a:rPr lang="en-GB" sz="1200" b="0" i="0" u="none" strike="noStrike" kern="1200" baseline="0" dirty="0" smtClean="0">
                <a:solidFill>
                  <a:schemeClr val="tx1"/>
                </a:solidFill>
                <a:latin typeface="+mn-lt"/>
                <a:ea typeface="+mn-ea"/>
                <a:cs typeface="+mn-cs"/>
              </a:rPr>
              <a:t>-operative with professionals, including the fact that they: </a:t>
            </a:r>
          </a:p>
          <a:p>
            <a:r>
              <a:rPr lang="en-GB" sz="1200" b="0" i="0" u="none" strike="noStrike" kern="1200" baseline="0" dirty="0" smtClean="0">
                <a:solidFill>
                  <a:schemeClr val="tx1"/>
                </a:solidFill>
                <a:latin typeface="+mn-lt"/>
                <a:ea typeface="+mn-ea"/>
                <a:cs typeface="+mn-cs"/>
              </a:rPr>
              <a:t> Do not want their privacy invaded; </a:t>
            </a:r>
          </a:p>
          <a:p>
            <a:r>
              <a:rPr lang="en-GB" sz="1200" b="0" i="0" u="none" strike="noStrike" kern="1200" baseline="0" dirty="0" smtClean="0">
                <a:solidFill>
                  <a:schemeClr val="tx1"/>
                </a:solidFill>
                <a:latin typeface="+mn-lt"/>
                <a:ea typeface="+mn-ea"/>
                <a:cs typeface="+mn-cs"/>
              </a:rPr>
              <a:t> Have something to hide; </a:t>
            </a:r>
          </a:p>
          <a:p>
            <a:r>
              <a:rPr lang="en-GB" sz="1200" b="0" i="0" u="none" strike="noStrike" kern="1200" baseline="0" dirty="0" smtClean="0">
                <a:solidFill>
                  <a:schemeClr val="tx1"/>
                </a:solidFill>
                <a:latin typeface="+mn-lt"/>
                <a:ea typeface="+mn-ea"/>
                <a:cs typeface="+mn-cs"/>
              </a:rPr>
              <a:t> Refuse to believe they have a problem; </a:t>
            </a:r>
          </a:p>
          <a:p>
            <a:r>
              <a:rPr lang="en-GB" sz="1200" b="0" i="0" u="none" strike="noStrike" kern="1200" baseline="0" dirty="0" smtClean="0">
                <a:solidFill>
                  <a:schemeClr val="tx1"/>
                </a:solidFill>
                <a:latin typeface="+mn-lt"/>
                <a:ea typeface="+mn-ea"/>
                <a:cs typeface="+mn-cs"/>
              </a:rPr>
              <a:t> Resent outside interference; </a:t>
            </a:r>
          </a:p>
          <a:p>
            <a:r>
              <a:rPr lang="en-GB" sz="1200" b="0" i="0" u="none" strike="noStrike" kern="1200" baseline="0" dirty="0" smtClean="0">
                <a:solidFill>
                  <a:schemeClr val="tx1"/>
                </a:solidFill>
                <a:latin typeface="+mn-lt"/>
                <a:ea typeface="+mn-ea"/>
                <a:cs typeface="+mn-cs"/>
              </a:rPr>
              <a:t> Have cultural differences; </a:t>
            </a:r>
          </a:p>
          <a:p>
            <a:r>
              <a:rPr lang="en-GB" sz="1200" b="0" i="0" u="none" strike="noStrike" kern="1200" baseline="0" dirty="0" smtClean="0">
                <a:solidFill>
                  <a:schemeClr val="tx1"/>
                </a:solidFill>
                <a:latin typeface="+mn-lt"/>
                <a:ea typeface="+mn-ea"/>
                <a:cs typeface="+mn-cs"/>
              </a:rPr>
              <a:t> Lack understanding about what is being expected of them; </a:t>
            </a:r>
          </a:p>
          <a:p>
            <a:r>
              <a:rPr lang="en-GB" sz="1200" b="0" i="0" u="none" strike="noStrike" kern="1200" baseline="0" dirty="0" smtClean="0">
                <a:solidFill>
                  <a:schemeClr val="tx1"/>
                </a:solidFill>
                <a:latin typeface="+mn-lt"/>
                <a:ea typeface="+mn-ea"/>
                <a:cs typeface="+mn-cs"/>
              </a:rPr>
              <a:t> Have poor previous experience of professional involvement; </a:t>
            </a:r>
          </a:p>
          <a:p>
            <a:r>
              <a:rPr lang="en-GB" sz="1200" b="0" i="0" u="none" strike="noStrike" kern="1200" baseline="0" dirty="0" smtClean="0">
                <a:solidFill>
                  <a:schemeClr val="tx1"/>
                </a:solidFill>
                <a:latin typeface="+mn-lt"/>
                <a:ea typeface="+mn-ea"/>
                <a:cs typeface="+mn-cs"/>
              </a:rPr>
              <a:t> Resent staff changes; </a:t>
            </a:r>
          </a:p>
          <a:p>
            <a:r>
              <a:rPr lang="en-GB" sz="1200" b="0" i="0" u="none" strike="noStrike" kern="1200" baseline="0" dirty="0" smtClean="0">
                <a:solidFill>
                  <a:schemeClr val="tx1"/>
                </a:solidFill>
                <a:latin typeface="+mn-lt"/>
                <a:ea typeface="+mn-ea"/>
                <a:cs typeface="+mn-cs"/>
              </a:rPr>
              <a:t> Dislike or fear of authority figures; </a:t>
            </a:r>
          </a:p>
          <a:p>
            <a:r>
              <a:rPr lang="en-GB" sz="1200" b="0" i="0" u="none" strike="noStrike" kern="1200" baseline="0" dirty="0" smtClean="0">
                <a:solidFill>
                  <a:schemeClr val="tx1"/>
                </a:solidFill>
                <a:latin typeface="+mn-lt"/>
                <a:ea typeface="+mn-ea"/>
                <a:cs typeface="+mn-cs"/>
              </a:rPr>
              <a:t> Fear their children will be taken away; </a:t>
            </a:r>
          </a:p>
          <a:p>
            <a:r>
              <a:rPr lang="en-GB" sz="1200" b="0" i="0" u="none" strike="noStrike" kern="1200" baseline="0" dirty="0" smtClean="0">
                <a:solidFill>
                  <a:schemeClr val="tx1"/>
                </a:solidFill>
                <a:latin typeface="+mn-lt"/>
                <a:ea typeface="+mn-ea"/>
                <a:cs typeface="+mn-cs"/>
              </a:rPr>
              <a:t> Fear being judged to be poor parents because of substance misuse, mental health problems; </a:t>
            </a:r>
          </a:p>
          <a:p>
            <a:r>
              <a:rPr lang="en-GB" sz="1200" b="0" i="0" u="none" strike="noStrike" kern="1200" baseline="0" dirty="0" smtClean="0">
                <a:solidFill>
                  <a:schemeClr val="tx1"/>
                </a:solidFill>
                <a:latin typeface="+mn-lt"/>
                <a:ea typeface="+mn-ea"/>
                <a:cs typeface="+mn-cs"/>
              </a:rPr>
              <a:t> Feel they have nothing to lose (e.g. where the children have already been removed)</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 parent may be coerced where there is domestic abuse to avoid professionals or be evasive.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4114293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vital to remember potential risk where seeking advice around forced marriage – this could put a young person / couple at further risk if sharing information or concerns within the community</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59188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procedures</a:t>
            </a:r>
            <a:r>
              <a:rPr lang="en-GB" baseline="0" dirty="0" smtClean="0"/>
              <a:t> 2016 to be released September 2016</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7</a:t>
            </a:fld>
            <a:endParaRPr lang="en-GB"/>
          </a:p>
        </p:txBody>
      </p:sp>
    </p:spTree>
    <p:extLst>
      <p:ext uri="{BB962C8B-B14F-4D97-AF65-F5344CB8AC3E}">
        <p14:creationId xmlns:p14="http://schemas.microsoft.com/office/powerpoint/2010/main" val="1731792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53</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54</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6225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56</a:t>
            </a:fld>
            <a:endParaRPr lang="en-GB"/>
          </a:p>
        </p:txBody>
      </p:sp>
    </p:spTree>
    <p:extLst>
      <p:ext uri="{BB962C8B-B14F-4D97-AF65-F5344CB8AC3E}">
        <p14:creationId xmlns:p14="http://schemas.microsoft.com/office/powerpoint/2010/main" val="2764181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Reinforce</a:t>
            </a:r>
            <a:r>
              <a:rPr lang="en-GB" baseline="0" dirty="0" smtClean="0"/>
              <a:t> procedures in your school – what a member of staff should do if they have concerns </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579786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366066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4805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staff to the school</a:t>
            </a:r>
            <a:r>
              <a:rPr lang="en-GB" baseline="0" dirty="0" smtClean="0"/>
              <a:t> Safeguarding / C</a:t>
            </a:r>
            <a:r>
              <a:rPr lang="en-GB" dirty="0" smtClean="0"/>
              <a:t>hild Protection policy</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9</a:t>
            </a:fld>
            <a:endParaRPr lang="en-GB"/>
          </a:p>
        </p:txBody>
      </p:sp>
    </p:spTree>
    <p:extLst>
      <p:ext uri="{BB962C8B-B14F-4D97-AF65-F5344CB8AC3E}">
        <p14:creationId xmlns:p14="http://schemas.microsoft.com/office/powerpoint/2010/main" val="162492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this opportunity to discuss arrangements in your school</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10</a:t>
            </a:fld>
            <a:endParaRPr lang="en-GB"/>
          </a:p>
        </p:txBody>
      </p:sp>
    </p:spTree>
    <p:extLst>
      <p:ext uri="{BB962C8B-B14F-4D97-AF65-F5344CB8AC3E}">
        <p14:creationId xmlns:p14="http://schemas.microsoft.com/office/powerpoint/2010/main" val="257616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this opportunity to discuss arrangements for reporting and recording in your school</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11</a:t>
            </a:fld>
            <a:endParaRPr lang="en-GB"/>
          </a:p>
        </p:txBody>
      </p:sp>
    </p:spTree>
    <p:extLst>
      <p:ext uri="{BB962C8B-B14F-4D97-AF65-F5344CB8AC3E}">
        <p14:creationId xmlns:p14="http://schemas.microsoft.com/office/powerpoint/2010/main" val="257616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Appointment as a designated safeguarding children lead does not, in itself, signify responsibility personally for providing a full service for child protection. This will usually be done through the agency's safeguarding children arrangements. </a:t>
            </a:r>
          </a:p>
          <a:p>
            <a:endParaRPr lang="en-GB" dirty="0"/>
          </a:p>
          <a:p>
            <a:r>
              <a:rPr lang="en-GB" dirty="0"/>
              <a:t>2.3.7 The designated safeguarding children lead must be fully conversant with their agency's safeguarding and child protection accountability structures. </a:t>
            </a:r>
          </a:p>
          <a:p>
            <a:endParaRPr lang="en-GB" dirty="0"/>
          </a:p>
          <a:p>
            <a:r>
              <a:rPr lang="en-GB" dirty="0"/>
              <a:t>2.3.8 The designated safeguarding children leads and deputies should be provided with relevant child protection training. Designated safeguarding children leads and their deputies must undergo regular supervision and refresher training in child protection.</a:t>
            </a:r>
          </a:p>
          <a:p>
            <a:r>
              <a:rPr lang="en-GB" dirty="0"/>
              <a:t> </a:t>
            </a:r>
          </a:p>
          <a:p>
            <a:r>
              <a:rPr lang="en-GB" dirty="0"/>
              <a:t>2.3.9 Examples of persons who may be designated safeguarding children lead/s include: </a:t>
            </a:r>
          </a:p>
          <a:p>
            <a:r>
              <a:rPr lang="en-GB" dirty="0"/>
              <a:t> Schools – a member of the senior leadership team and a governor; </a:t>
            </a:r>
            <a:endParaRPr lang="en-GB" dirty="0" smtClean="0"/>
          </a:p>
          <a:p>
            <a:endParaRPr lang="en-GB" dirty="0" smtClean="0"/>
          </a:p>
          <a:p>
            <a:r>
              <a:rPr lang="en-GB" dirty="0" smtClean="0"/>
              <a:t>S.11 – </a:t>
            </a:r>
            <a:r>
              <a:rPr lang="en-GB" smtClean="0"/>
              <a:t>escalation processes</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24805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27996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4209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4221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30602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80149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53168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1002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9688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9644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046772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6881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7077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401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336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3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8602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3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633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872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178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413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557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532570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40951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80850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222290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39039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893218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853788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884384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104015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911979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924784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4185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3349A-016E-49BC-9F12-50415179B8F8}" type="datetimeFigureOut">
              <a:rPr lang="en-GB" smtClean="0"/>
              <a:pPr/>
              <a:t>02/12/2017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3349A-016E-49BC-9F12-50415179B8F8}" type="datetimeFigureOut">
              <a:rPr lang="en-GB" smtClean="0"/>
              <a:pPr/>
              <a:t>02/12/2017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5230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3349A-016E-49BC-9F12-50415179B8F8}" type="datetimeFigureOut">
              <a:rPr lang="en-GB" smtClean="0">
                <a:solidFill>
                  <a:prstClr val="black">
                    <a:tint val="75000"/>
                  </a:prstClr>
                </a:solidFill>
              </a:rPr>
              <a:pPr/>
              <a:t>02/12/2017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46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195019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whistleblowin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escb.co.uk/Portals/67/Documents/professionals/EffectiveSupportBooklet2017v5-FINAL.pdf"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50511/Keeping_children_safe_in_education.pdf"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https://www.gov.uk/government/uploads/system/uploads/attachment_data/file/419604/What_to_do_if_you_re_worried_a_child_is_being_abused.pdf" TargetMode="External"/><Relationship Id="rId5" Type="http://schemas.openxmlformats.org/officeDocument/2006/relationships/hyperlink" Target="https://www.gov.uk/government/uploads/system/uploads/attachment_data/file/419595/Working_Together_to_Safeguard_Children.pdf" TargetMode="External"/><Relationship Id="rId4" Type="http://schemas.openxmlformats.org/officeDocument/2006/relationships/hyperlink" Target="http://www.escb.co.uk/Portals/67/SET%20Procedures-April%202017-updated.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47327/Inspecting_safeguarding_in_early_years_education_and_skills_settings.pdf" TargetMode="External"/><Relationship Id="rId2" Type="http://schemas.openxmlformats.org/officeDocument/2006/relationships/notesSlide" Target="../notesSlides/notesSlide41.xml"/><Relationship Id="rId1" Type="http://schemas.openxmlformats.org/officeDocument/2006/relationships/slideLayout" Target="../slideLayouts/slideLayout36.xml"/><Relationship Id="rId6" Type="http://schemas.openxmlformats.org/officeDocument/2006/relationships/hyperlink" Target="http://www.escb.co.uk/Portals/67/Documents/professionals/EffectiveSupportBooklet2017v5-FINAL.pdf" TargetMode="External"/><Relationship Id="rId5" Type="http://schemas.openxmlformats.org/officeDocument/2006/relationships/hyperlink" Target="https://www.gov.uk/government/uploads/system/uploads/attachment_data/file/545997/Sexting_in_schools_and_colleges_UKCCIS__4_.pdf" TargetMode="External"/><Relationship Id="rId4" Type="http://schemas.openxmlformats.org/officeDocument/2006/relationships/hyperlink" Target="https://www.gov.uk/government/uploads/system/uploads/attachment_data/file/445977/3799_Revised_Prevent_Duty_Guidance__England_Wales_V2-Interactive.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openxmlformats.org/officeDocument/2006/relationships/image" Target="cid:bad754df-7e08-4f3a-9934-e29ca2cef85d@eurprd02.prod.outlook.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hyperlink" Target="mailto:jo.barclay@essex.gov.uk" TargetMode="External"/><Relationship Id="rId2" Type="http://schemas.openxmlformats.org/officeDocument/2006/relationships/notesSlide" Target="../notesSlides/notesSlide45.xml"/><Relationship Id="rId1" Type="http://schemas.openxmlformats.org/officeDocument/2006/relationships/slideLayout" Target="../slideLayouts/slideLayout25.xml"/><Relationship Id="rId4" Type="http://schemas.openxmlformats.org/officeDocument/2006/relationships/hyperlink" Target="http://schools.essex.gov.uk/Pages/EssexSchoolsInfolink.asp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blip>
          <a:stretch>
            <a:fillRect/>
          </a:stretch>
        </p:blipFill>
        <p:spPr>
          <a:xfrm>
            <a:off x="755576" y="514350"/>
            <a:ext cx="924285" cy="1762101"/>
          </a:xfrm>
          <a:prstGeom prst="rect">
            <a:avLst/>
          </a:prstGeom>
          <a:noFill/>
          <a:ln>
            <a:noFill/>
          </a:ln>
          <a:effectLst>
            <a:softEdge rad="31750"/>
          </a:effectLst>
        </p:spPr>
      </p:pic>
      <p:sp>
        <p:nvSpPr>
          <p:cNvPr id="138242" name="Rectangle 61"/>
          <p:cNvSpPr>
            <a:spLocks noChangeArrowheads="1"/>
          </p:cNvSpPr>
          <p:nvPr/>
        </p:nvSpPr>
        <p:spPr bwMode="auto">
          <a:xfrm>
            <a:off x="0" y="-46038"/>
            <a:ext cx="131763" cy="419101"/>
          </a:xfrm>
          <a:prstGeom prst="rect">
            <a:avLst/>
          </a:prstGeom>
          <a:noFill/>
          <a:ln w="9525">
            <a:noFill/>
            <a:miter lim="800000"/>
            <a:headEnd/>
            <a:tailEnd/>
          </a:ln>
        </p:spPr>
        <p:txBody>
          <a:bodyPr wrap="none" lIns="64859" tIns="32429" rIns="64859" bIns="32429" anchor="ctr">
            <a:spAutoFit/>
          </a:bodyPr>
          <a:lstStyle/>
          <a:p>
            <a:pPr eaLnBrk="0" hangingPunct="0"/>
            <a:endParaRPr lang="en-GB" sz="2300" dirty="0">
              <a:solidFill>
                <a:srgbClr val="000000"/>
              </a:solidFill>
              <a:latin typeface="Times" pitchFamily="18" charset="0"/>
              <a:ea typeface="MS PGothic"/>
              <a:cs typeface="MS PGothic"/>
            </a:endParaRPr>
          </a:p>
        </p:txBody>
      </p:sp>
      <p:sp>
        <p:nvSpPr>
          <p:cNvPr id="138243" name="Rectangle 65"/>
          <p:cNvSpPr>
            <a:spLocks noChangeArrowheads="1"/>
          </p:cNvSpPr>
          <p:nvPr/>
        </p:nvSpPr>
        <p:spPr bwMode="auto">
          <a:xfrm>
            <a:off x="0" y="514350"/>
            <a:ext cx="131763" cy="604838"/>
          </a:xfrm>
          <a:prstGeom prst="rect">
            <a:avLst/>
          </a:prstGeom>
          <a:noFill/>
          <a:ln w="9525">
            <a:noFill/>
            <a:miter lim="800000"/>
            <a:headEnd/>
            <a:tailEnd/>
          </a:ln>
        </p:spPr>
        <p:txBody>
          <a:bodyPr wrap="none" lIns="64859" tIns="32429" rIns="64859" bIns="32429" anchor="ctr">
            <a:spAutoFit/>
          </a:bodyPr>
          <a:lstStyle/>
          <a:p>
            <a:pPr defTabSz="647700"/>
            <a:r>
              <a:rPr lang="en-GB" sz="900" dirty="0">
                <a:solidFill>
                  <a:srgbClr val="000000"/>
                </a:solidFill>
                <a:ea typeface="MS PGothic"/>
                <a:cs typeface="Arial" charset="0"/>
              </a:rPr>
              <a:t/>
            </a:r>
            <a:br>
              <a:rPr lang="en-GB" sz="900" dirty="0">
                <a:solidFill>
                  <a:srgbClr val="000000"/>
                </a:solidFill>
                <a:ea typeface="MS PGothic"/>
                <a:cs typeface="Arial" charset="0"/>
              </a:rPr>
            </a:br>
            <a:endParaRPr lang="en-GB" sz="1300" dirty="0">
              <a:solidFill>
                <a:srgbClr val="000000"/>
              </a:solidFill>
              <a:ea typeface="MS PGothic"/>
              <a:cs typeface="Arial" charset="0"/>
            </a:endParaRPr>
          </a:p>
          <a:p>
            <a:pPr defTabSz="647700" eaLnBrk="0" hangingPunct="0"/>
            <a:endParaRPr lang="en-GB" sz="1300" dirty="0">
              <a:solidFill>
                <a:srgbClr val="000000"/>
              </a:solidFill>
              <a:ea typeface="MS PGothic"/>
              <a:cs typeface="Arial" charset="0"/>
            </a:endParaRPr>
          </a:p>
        </p:txBody>
      </p:sp>
      <p:sp>
        <p:nvSpPr>
          <p:cNvPr id="138244" name="Rectangle 2"/>
          <p:cNvSpPr>
            <a:spLocks noChangeArrowheads="1"/>
          </p:cNvSpPr>
          <p:nvPr/>
        </p:nvSpPr>
        <p:spPr bwMode="auto">
          <a:xfrm>
            <a:off x="760632" y="2780927"/>
            <a:ext cx="8024812" cy="4400524"/>
          </a:xfrm>
          <a:prstGeom prst="rect">
            <a:avLst/>
          </a:prstGeom>
          <a:noFill/>
          <a:ln w="9525">
            <a:noFill/>
            <a:miter lim="800000"/>
            <a:headEnd/>
            <a:tailEnd/>
          </a:ln>
        </p:spPr>
        <p:txBody>
          <a:bodyPr lIns="64859" tIns="32429" rIns="64859" bIns="32429">
            <a:spAutoFit/>
          </a:bodyPr>
          <a:lstStyle/>
          <a:p>
            <a:pPr>
              <a:lnSpc>
                <a:spcPct val="90000"/>
              </a:lnSpc>
            </a:pPr>
            <a:endParaRPr lang="en-GB" sz="4000" dirty="0" smtClean="0">
              <a:solidFill>
                <a:srgbClr val="FF0000"/>
              </a:solidFill>
              <a:latin typeface="Arial" panose="020B0604020202020204" pitchFamily="34" charset="0"/>
              <a:cs typeface="Arial" panose="020B0604020202020204" pitchFamily="34" charset="0"/>
            </a:endParaRPr>
          </a:p>
          <a:p>
            <a:pPr>
              <a:lnSpc>
                <a:spcPct val="90000"/>
              </a:lnSpc>
            </a:pPr>
            <a:r>
              <a:rPr lang="en-GB" sz="3200" b="1" dirty="0" smtClean="0">
                <a:solidFill>
                  <a:srgbClr val="FF0000"/>
                </a:solidFill>
                <a:latin typeface="Arial" panose="020B0604020202020204" pitchFamily="34" charset="0"/>
                <a:cs typeface="Arial" panose="020B0604020202020204" pitchFamily="34" charset="0"/>
              </a:rPr>
              <a:t>Level 2 Safeguarding Training </a:t>
            </a:r>
            <a:r>
              <a:rPr lang="en-GB" sz="3200" b="1" dirty="0">
                <a:solidFill>
                  <a:srgbClr val="FF0000"/>
                </a:solidFill>
                <a:latin typeface="Arial" panose="020B0604020202020204" pitchFamily="34" charset="0"/>
                <a:cs typeface="Arial" panose="020B0604020202020204" pitchFamily="34" charset="0"/>
              </a:rPr>
              <a:t>for Schools </a:t>
            </a:r>
            <a:r>
              <a:rPr lang="en-GB" sz="3200" b="1" dirty="0" smtClean="0">
                <a:solidFill>
                  <a:srgbClr val="FF0000"/>
                </a:solidFill>
                <a:latin typeface="Arial" panose="020B0604020202020204" pitchFamily="34" charset="0"/>
                <a:cs typeface="Arial" panose="020B0604020202020204" pitchFamily="34" charset="0"/>
              </a:rPr>
              <a:t>2017 / 18</a:t>
            </a:r>
            <a:endParaRPr lang="en-GB" sz="3200" b="1" dirty="0">
              <a:solidFill>
                <a:srgbClr val="FF0000"/>
              </a:solidFill>
              <a:latin typeface="Arial" panose="020B0604020202020204" pitchFamily="34" charset="0"/>
              <a:cs typeface="Arial" panose="020B0604020202020204" pitchFamily="34" charset="0"/>
            </a:endParaRPr>
          </a:p>
          <a:p>
            <a:pPr>
              <a:lnSpc>
                <a:spcPct val="90000"/>
              </a:lnSpc>
            </a:pPr>
            <a:r>
              <a:rPr lang="en-GB" sz="3200" dirty="0">
                <a:solidFill>
                  <a:srgbClr val="FF0000"/>
                </a:solidFill>
                <a:latin typeface="Arial" panose="020B0604020202020204" pitchFamily="34" charset="0"/>
                <a:cs typeface="Arial" panose="020B0604020202020204" pitchFamily="34" charset="0"/>
              </a:rPr>
              <a:t/>
            </a:r>
            <a:br>
              <a:rPr lang="en-GB" sz="3200" dirty="0">
                <a:solidFill>
                  <a:srgbClr val="FF0000"/>
                </a:solidFill>
                <a:latin typeface="Arial" panose="020B0604020202020204" pitchFamily="34" charset="0"/>
                <a:cs typeface="Arial" panose="020B0604020202020204" pitchFamily="34" charset="0"/>
              </a:rPr>
            </a:br>
            <a:r>
              <a:rPr lang="en-GB" sz="3200" dirty="0" smtClean="0">
                <a:solidFill>
                  <a:srgbClr val="FF0000"/>
                </a:solidFill>
                <a:latin typeface="Arial" panose="020B0604020202020204" pitchFamily="34" charset="0"/>
                <a:cs typeface="Arial" panose="020B0604020202020204" pitchFamily="34" charset="0"/>
              </a:rPr>
              <a:t>Keeping Children Safe in Education</a:t>
            </a:r>
          </a:p>
          <a:p>
            <a:pPr>
              <a:lnSpc>
                <a:spcPct val="90000"/>
              </a:lnSpc>
            </a:pPr>
            <a:endParaRPr lang="en-GB" sz="3200" dirty="0">
              <a:solidFill>
                <a:srgbClr val="FF0000"/>
              </a:solidFill>
              <a:latin typeface="Arial" panose="020B0604020202020204" pitchFamily="34" charset="0"/>
              <a:cs typeface="Arial" panose="020B0604020202020204" pitchFamily="34" charset="0"/>
            </a:endParaRPr>
          </a:p>
          <a:p>
            <a:pPr>
              <a:lnSpc>
                <a:spcPct val="90000"/>
              </a:lnSpc>
            </a:pPr>
            <a:endParaRPr lang="en-GB" sz="3200" dirty="0" smtClean="0">
              <a:solidFill>
                <a:srgbClr val="FF0000"/>
              </a:solidFill>
              <a:latin typeface="Arial" panose="020B0604020202020204" pitchFamily="34" charset="0"/>
              <a:cs typeface="Arial" panose="020B0604020202020204" pitchFamily="34" charset="0"/>
            </a:endParaRPr>
          </a:p>
          <a:p>
            <a:pPr>
              <a:lnSpc>
                <a:spcPct val="90000"/>
              </a:lnSpc>
            </a:pPr>
            <a:r>
              <a:rPr lang="en-GB" i="1" dirty="0" smtClean="0">
                <a:solidFill>
                  <a:srgbClr val="FF0000"/>
                </a:solidFill>
                <a:latin typeface="Arial" panose="020B0604020202020204" pitchFamily="34" charset="0"/>
                <a:cs typeface="Arial" panose="020B0604020202020204" pitchFamily="34" charset="0"/>
              </a:rPr>
              <a:t>August 2017</a:t>
            </a:r>
          </a:p>
          <a:p>
            <a:pPr>
              <a:lnSpc>
                <a:spcPct val="90000"/>
              </a:lnSpc>
            </a:pPr>
            <a:r>
              <a:rPr lang="en-GB" sz="3200" dirty="0">
                <a:solidFill>
                  <a:srgbClr val="FF0000"/>
                </a:solidFill>
                <a:latin typeface="Arial" panose="020B0604020202020204" pitchFamily="34" charset="0"/>
                <a:cs typeface="Arial" panose="020B0604020202020204" pitchFamily="34" charset="0"/>
              </a:rPr>
              <a:t/>
            </a:r>
            <a:br>
              <a:rPr lang="en-GB" sz="3200" dirty="0">
                <a:solidFill>
                  <a:srgbClr val="FF0000"/>
                </a:solidFill>
                <a:latin typeface="Arial" panose="020B0604020202020204" pitchFamily="34" charset="0"/>
                <a:cs typeface="Arial" panose="020B0604020202020204" pitchFamily="34" charset="0"/>
              </a:rPr>
            </a:br>
            <a:endParaRPr lang="en-GB" sz="3100" b="1" dirty="0" smtClean="0">
              <a:solidFill>
                <a:srgbClr val="000000"/>
              </a:solidFill>
              <a:ea typeface="MS PGothic"/>
              <a:cs typeface="MS PGothic"/>
            </a:endParaRPr>
          </a:p>
        </p:txBody>
      </p:sp>
      <p:pic>
        <p:nvPicPr>
          <p:cNvPr id="6" name="Picture 5" descr="essex cc logo small r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77863"/>
            <a:ext cx="1892300" cy="882650"/>
          </a:xfrm>
          <a:prstGeom prst="rect">
            <a:avLst/>
          </a:prstGeom>
          <a:noFill/>
          <a:ln>
            <a:noFill/>
          </a:ln>
        </p:spPr>
      </p:pic>
    </p:spTree>
    <p:extLst>
      <p:ext uri="{BB962C8B-B14F-4D97-AF65-F5344CB8AC3E}">
        <p14:creationId xmlns:p14="http://schemas.microsoft.com/office/powerpoint/2010/main" val="145218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40768"/>
            <a:ext cx="7772400" cy="3231232"/>
          </a:xfrm>
        </p:spPr>
        <p:txBody>
          <a:bodyPr/>
          <a:lstStyle/>
          <a:p>
            <a:endParaRPr lang="en-GB" dirty="0" smtClean="0"/>
          </a:p>
          <a:p>
            <a:pPr algn="just"/>
            <a:r>
              <a:rPr lang="en-GB" dirty="0" smtClean="0"/>
              <a:t>Schools </a:t>
            </a:r>
            <a:r>
              <a:rPr lang="en-GB" dirty="0"/>
              <a:t>should ensure that they designate a member of the Senior Leadership team who has been appropriately trained to take overall responsibility for the Safeguarding arrangements within the </a:t>
            </a:r>
            <a:r>
              <a:rPr lang="en-GB" dirty="0" smtClean="0"/>
              <a:t>school</a:t>
            </a:r>
          </a:p>
          <a:p>
            <a:pPr algn="just"/>
            <a:endParaRPr lang="en-GB" dirty="0"/>
          </a:p>
          <a:p>
            <a:pPr algn="just"/>
            <a:r>
              <a:rPr lang="en-GB" dirty="0"/>
              <a:t>The designated lead should ensure that </a:t>
            </a:r>
            <a:r>
              <a:rPr lang="en-GB" b="1" dirty="0"/>
              <a:t>all staff </a:t>
            </a:r>
            <a:r>
              <a:rPr lang="en-GB" dirty="0"/>
              <a:t>in the school are aware of the indicators of abuse, changes in behaviour that give rise to concern or the failure of a child to develop, and that reporting arrangements in these circumstances are in place</a:t>
            </a:r>
          </a:p>
        </p:txBody>
      </p:sp>
      <p:sp>
        <p:nvSpPr>
          <p:cNvPr id="2" name="Title 1"/>
          <p:cNvSpPr>
            <a:spLocks noGrp="1"/>
          </p:cNvSpPr>
          <p:nvPr>
            <p:ph type="ctrTitle"/>
          </p:nvPr>
        </p:nvSpPr>
        <p:spPr>
          <a:xfrm>
            <a:off x="685800" y="548680"/>
            <a:ext cx="7772400" cy="1008112"/>
          </a:xfrm>
        </p:spPr>
        <p:txBody>
          <a:bodyPr/>
          <a:lstStyle/>
          <a:p>
            <a:r>
              <a:rPr lang="en-GB" dirty="0" smtClean="0">
                <a:solidFill>
                  <a:srgbClr val="FF0000"/>
                </a:solidFill>
              </a:rPr>
              <a:t>SET </a:t>
            </a:r>
            <a:r>
              <a:rPr lang="en-GB" dirty="0">
                <a:solidFill>
                  <a:srgbClr val="FF0000"/>
                </a:solidFill>
              </a:rPr>
              <a:t>Procedures (</a:t>
            </a:r>
            <a:r>
              <a:rPr lang="en-GB" dirty="0" smtClean="0">
                <a:solidFill>
                  <a:srgbClr val="FF0000"/>
                </a:solidFill>
              </a:rPr>
              <a:t>2017)</a:t>
            </a:r>
            <a:endParaRPr lang="en-GB" dirty="0"/>
          </a:p>
        </p:txBody>
      </p:sp>
    </p:spTree>
    <p:extLst>
      <p:ext uri="{BB962C8B-B14F-4D97-AF65-F5344CB8AC3E}">
        <p14:creationId xmlns:p14="http://schemas.microsoft.com/office/powerpoint/2010/main" val="254924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40768"/>
            <a:ext cx="7772400" cy="3231232"/>
          </a:xfrm>
        </p:spPr>
        <p:txBody>
          <a:bodyPr/>
          <a:lstStyle/>
          <a:p>
            <a:endParaRPr lang="en-GB" dirty="0"/>
          </a:p>
          <a:p>
            <a:pPr algn="just"/>
            <a:r>
              <a:rPr lang="en-GB" dirty="0" smtClean="0"/>
              <a:t>The </a:t>
            </a:r>
            <a:r>
              <a:rPr lang="en-GB" dirty="0"/>
              <a:t>designated lead should ensure that appropriate staff are competent to work in partnership with the local authority children’s social care by: </a:t>
            </a:r>
            <a:endParaRPr lang="en-GB" dirty="0" smtClean="0"/>
          </a:p>
          <a:p>
            <a:pPr marL="1085850" lvl="1" indent="-342900" algn="just">
              <a:buFont typeface="Arial" panose="020B0604020202020204" pitchFamily="34" charset="0"/>
              <a:buChar char="•"/>
            </a:pPr>
            <a:r>
              <a:rPr lang="en-GB" sz="2400" dirty="0" smtClean="0"/>
              <a:t>Contributing </a:t>
            </a:r>
            <a:r>
              <a:rPr lang="en-GB" sz="2400" dirty="0"/>
              <a:t>to the assessment of a child's needs; </a:t>
            </a:r>
            <a:endParaRPr lang="en-GB" sz="2400" dirty="0" smtClean="0"/>
          </a:p>
          <a:p>
            <a:pPr marL="1085850" lvl="1" indent="-342900" algn="just">
              <a:buFont typeface="Arial" panose="020B0604020202020204" pitchFamily="34" charset="0"/>
              <a:buChar char="•"/>
            </a:pPr>
            <a:r>
              <a:rPr lang="en-GB" sz="2400" dirty="0" smtClean="0"/>
              <a:t>Implementing </a:t>
            </a:r>
            <a:r>
              <a:rPr lang="en-GB" sz="2400" dirty="0"/>
              <a:t>agreed actions to meet those </a:t>
            </a:r>
            <a:r>
              <a:rPr lang="en-GB" sz="2400" dirty="0" smtClean="0"/>
              <a:t>needs</a:t>
            </a:r>
          </a:p>
          <a:p>
            <a:pPr algn="just"/>
            <a:r>
              <a:rPr lang="en-GB" dirty="0" smtClean="0"/>
              <a:t>The </a:t>
            </a:r>
            <a:r>
              <a:rPr lang="en-GB" dirty="0"/>
              <a:t>designated lead should ensure that the school’s system for recording concerns or files relating to Child Protection processes for individual children are kept safely and securely and appropriately transferred at time of transition from one school to another</a:t>
            </a:r>
          </a:p>
        </p:txBody>
      </p:sp>
      <p:sp>
        <p:nvSpPr>
          <p:cNvPr id="2" name="Title 1"/>
          <p:cNvSpPr>
            <a:spLocks noGrp="1"/>
          </p:cNvSpPr>
          <p:nvPr>
            <p:ph type="ctrTitle"/>
          </p:nvPr>
        </p:nvSpPr>
        <p:spPr>
          <a:xfrm>
            <a:off x="685800" y="548680"/>
            <a:ext cx="7772400" cy="1008112"/>
          </a:xfrm>
        </p:spPr>
        <p:txBody>
          <a:bodyPr/>
          <a:lstStyle/>
          <a:p>
            <a:r>
              <a:rPr lang="en-GB" dirty="0" smtClean="0">
                <a:solidFill>
                  <a:srgbClr val="FF0000"/>
                </a:solidFill>
              </a:rPr>
              <a:t>SET </a:t>
            </a:r>
            <a:r>
              <a:rPr lang="en-GB" dirty="0">
                <a:solidFill>
                  <a:srgbClr val="FF0000"/>
                </a:solidFill>
              </a:rPr>
              <a:t>Procedures (</a:t>
            </a:r>
            <a:r>
              <a:rPr lang="en-GB" dirty="0" smtClean="0">
                <a:solidFill>
                  <a:srgbClr val="FF0000"/>
                </a:solidFill>
              </a:rPr>
              <a:t>2017)</a:t>
            </a:r>
            <a:endParaRPr lang="en-GB" dirty="0"/>
          </a:p>
        </p:txBody>
      </p:sp>
    </p:spTree>
    <p:extLst>
      <p:ext uri="{BB962C8B-B14F-4D97-AF65-F5344CB8AC3E}">
        <p14:creationId xmlns:p14="http://schemas.microsoft.com/office/powerpoint/2010/main" val="239470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224136"/>
          </a:xfrm>
        </p:spPr>
        <p:txBody>
          <a:bodyPr/>
          <a:lstStyle/>
          <a:p>
            <a:r>
              <a:rPr lang="en-GB" dirty="0" smtClean="0">
                <a:solidFill>
                  <a:srgbClr val="FF0000"/>
                </a:solidFill>
              </a:rPr>
              <a:t>SET Procedures (2017)</a:t>
            </a:r>
            <a:endParaRPr lang="en-GB" dirty="0">
              <a:solidFill>
                <a:srgbClr val="FF0000"/>
              </a:solidFill>
            </a:endParaRPr>
          </a:p>
        </p:txBody>
      </p:sp>
      <p:sp>
        <p:nvSpPr>
          <p:cNvPr id="3" name="Content Placeholder 2"/>
          <p:cNvSpPr>
            <a:spLocks noGrp="1"/>
          </p:cNvSpPr>
          <p:nvPr>
            <p:ph idx="1"/>
          </p:nvPr>
        </p:nvSpPr>
        <p:spPr>
          <a:xfrm>
            <a:off x="685800" y="1196752"/>
            <a:ext cx="7848600" cy="4670648"/>
          </a:xfrm>
        </p:spPr>
        <p:txBody>
          <a:bodyPr/>
          <a:lstStyle/>
          <a:p>
            <a:r>
              <a:rPr lang="en-GB" sz="2400" dirty="0" smtClean="0"/>
              <a:t>Part A – Section 7: </a:t>
            </a:r>
            <a:r>
              <a:rPr lang="en-GB" sz="2400" dirty="0"/>
              <a:t>Allegations against staff or volunteers, who work with children </a:t>
            </a:r>
            <a:endParaRPr lang="en-GB" sz="2400" dirty="0" smtClean="0"/>
          </a:p>
          <a:p>
            <a:r>
              <a:rPr lang="en-GB" sz="2400" dirty="0" smtClean="0"/>
              <a:t>Part B – Section 2.3.5: </a:t>
            </a:r>
            <a:r>
              <a:rPr lang="en-GB" sz="2400" dirty="0"/>
              <a:t>Designated safeguarding children lead </a:t>
            </a:r>
            <a:endParaRPr lang="en-GB" sz="2400" dirty="0" smtClean="0"/>
          </a:p>
          <a:p>
            <a:r>
              <a:rPr lang="en-GB" sz="2400" dirty="0" smtClean="0"/>
              <a:t>Part B – Section 2.11.20: </a:t>
            </a:r>
            <a:r>
              <a:rPr lang="en-GB" sz="2400" dirty="0"/>
              <a:t>Schools and further education institutions </a:t>
            </a:r>
            <a:endParaRPr lang="en-GB" sz="2400" dirty="0" smtClean="0"/>
          </a:p>
          <a:p>
            <a:r>
              <a:rPr lang="en-GB" sz="2400" dirty="0" smtClean="0"/>
              <a:t>Part B – Section 3: Sharing information</a:t>
            </a:r>
          </a:p>
          <a:p>
            <a:r>
              <a:rPr lang="en-GB" sz="2400" dirty="0" smtClean="0"/>
              <a:t>Part B – Section 6.1: </a:t>
            </a:r>
            <a:r>
              <a:rPr lang="en-GB" sz="2400" dirty="0"/>
              <a:t>Managing work with </a:t>
            </a:r>
            <a:r>
              <a:rPr lang="en-GB" sz="2400" dirty="0" smtClean="0"/>
              <a:t>families </a:t>
            </a:r>
            <a:r>
              <a:rPr lang="en-GB" sz="2400" dirty="0"/>
              <a:t>where there are obstacles and </a:t>
            </a:r>
            <a:r>
              <a:rPr lang="en-GB" sz="2400" dirty="0" smtClean="0"/>
              <a:t>resistance</a:t>
            </a:r>
          </a:p>
          <a:p>
            <a:r>
              <a:rPr lang="en-GB" sz="2400" dirty="0" smtClean="0"/>
              <a:t>Part B – Section 11: </a:t>
            </a:r>
            <a:r>
              <a:rPr lang="en-GB" sz="2400" dirty="0"/>
              <a:t> Professional Conflict Resolution</a:t>
            </a:r>
            <a:endParaRPr lang="en-GB" sz="2400" dirty="0" smtClean="0"/>
          </a:p>
          <a:p>
            <a:r>
              <a:rPr lang="en-GB" sz="2400" dirty="0"/>
              <a:t>Part B – Section 12.1.1: Safer </a:t>
            </a:r>
            <a:r>
              <a:rPr lang="en-GB" sz="2400" dirty="0" smtClean="0"/>
              <a:t>recruitment</a:t>
            </a:r>
          </a:p>
          <a:p>
            <a:endParaRPr lang="en-GB" sz="2400" dirty="0"/>
          </a:p>
          <a:p>
            <a:endParaRPr lang="en-GB" sz="2400" dirty="0" smtClean="0"/>
          </a:p>
          <a:p>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12</a:t>
            </a:fld>
            <a:endParaRPr lang="en-US">
              <a:solidFill>
                <a:srgbClr val="000000"/>
              </a:solidFill>
            </a:endParaRPr>
          </a:p>
        </p:txBody>
      </p:sp>
    </p:spTree>
    <p:extLst>
      <p:ext uri="{BB962C8B-B14F-4D97-AF65-F5344CB8AC3E}">
        <p14:creationId xmlns:p14="http://schemas.microsoft.com/office/powerpoint/2010/main" val="365637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224136"/>
          </a:xfrm>
        </p:spPr>
        <p:txBody>
          <a:bodyPr/>
          <a:lstStyle/>
          <a:p>
            <a:r>
              <a:rPr lang="en-GB" dirty="0" smtClean="0">
                <a:solidFill>
                  <a:srgbClr val="FF0000"/>
                </a:solidFill>
              </a:rPr>
              <a:t>SET Procedures (2017)</a:t>
            </a:r>
            <a:endParaRPr lang="en-GB" dirty="0">
              <a:solidFill>
                <a:srgbClr val="FF0000"/>
              </a:solidFill>
            </a:endParaRPr>
          </a:p>
        </p:txBody>
      </p:sp>
      <p:sp>
        <p:nvSpPr>
          <p:cNvPr id="3" name="Content Placeholder 2"/>
          <p:cNvSpPr>
            <a:spLocks noGrp="1"/>
          </p:cNvSpPr>
          <p:nvPr>
            <p:ph idx="1"/>
          </p:nvPr>
        </p:nvSpPr>
        <p:spPr>
          <a:xfrm>
            <a:off x="685800" y="1556792"/>
            <a:ext cx="7848600" cy="4310608"/>
          </a:xfrm>
        </p:spPr>
        <p:txBody>
          <a:bodyPr/>
          <a:lstStyle/>
          <a:p>
            <a:r>
              <a:rPr lang="en-GB" sz="2400" dirty="0"/>
              <a:t>Part B – Section 21: Children not attending school</a:t>
            </a:r>
          </a:p>
          <a:p>
            <a:r>
              <a:rPr lang="en-GB" sz="2400" dirty="0" smtClean="0"/>
              <a:t>Part B – Section 24: CSE</a:t>
            </a:r>
          </a:p>
          <a:p>
            <a:r>
              <a:rPr lang="en-GB" sz="2400" dirty="0" smtClean="0"/>
              <a:t>Part B – Section 32: Children harming others</a:t>
            </a:r>
          </a:p>
          <a:p>
            <a:r>
              <a:rPr lang="en-GB" sz="2400" dirty="0"/>
              <a:t>Part B – Section 33: </a:t>
            </a:r>
            <a:r>
              <a:rPr lang="en-GB" sz="2400" dirty="0" smtClean="0"/>
              <a:t>Bullying</a:t>
            </a:r>
          </a:p>
          <a:p>
            <a:r>
              <a:rPr lang="en-GB" sz="2400" dirty="0" smtClean="0"/>
              <a:t>Part B – Section 35: Self-harming and suicidal behaviour</a:t>
            </a:r>
          </a:p>
          <a:p>
            <a:r>
              <a:rPr lang="en-GB" sz="2400" dirty="0" smtClean="0"/>
              <a:t>Part B – Section 36.10: </a:t>
            </a:r>
            <a:r>
              <a:rPr lang="en-GB" sz="2400" dirty="0"/>
              <a:t>Foreign </a:t>
            </a:r>
            <a:r>
              <a:rPr lang="en-GB" sz="2400" dirty="0" smtClean="0"/>
              <a:t>exchange </a:t>
            </a:r>
            <a:r>
              <a:rPr lang="en-GB" sz="2400" dirty="0"/>
              <a:t>v</a:t>
            </a:r>
            <a:r>
              <a:rPr lang="en-GB" sz="2400" dirty="0" smtClean="0"/>
              <a:t>isits </a:t>
            </a:r>
          </a:p>
          <a:p>
            <a:r>
              <a:rPr lang="en-GB" sz="2400" dirty="0"/>
              <a:t>Part B – Section </a:t>
            </a:r>
            <a:r>
              <a:rPr lang="en-GB" sz="2400" dirty="0" smtClean="0"/>
              <a:t>40: </a:t>
            </a:r>
            <a:r>
              <a:rPr lang="en-GB" sz="2400" dirty="0"/>
              <a:t>Child Abuse linked to faith or </a:t>
            </a:r>
            <a:r>
              <a:rPr lang="en-GB" sz="2400" dirty="0" smtClean="0"/>
              <a:t>culture</a:t>
            </a:r>
          </a:p>
          <a:p>
            <a:r>
              <a:rPr lang="en-GB" sz="2400" dirty="0" smtClean="0"/>
              <a:t>Part B4 - appendices</a:t>
            </a:r>
            <a:endParaRPr lang="en-GB" sz="2400" dirty="0"/>
          </a:p>
          <a:p>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13</a:t>
            </a:fld>
            <a:endParaRPr lang="en-US">
              <a:solidFill>
                <a:srgbClr val="000000"/>
              </a:solidFill>
            </a:endParaRPr>
          </a:p>
        </p:txBody>
      </p:sp>
    </p:spTree>
    <p:extLst>
      <p:ext uri="{BB962C8B-B14F-4D97-AF65-F5344CB8AC3E}">
        <p14:creationId xmlns:p14="http://schemas.microsoft.com/office/powerpoint/2010/main" val="216363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96752"/>
            <a:ext cx="7346776" cy="4104456"/>
          </a:xfrm>
        </p:spPr>
        <p:txBody>
          <a:bodyPr/>
          <a:lstStyle/>
          <a:p>
            <a:r>
              <a:rPr lang="en-GB" sz="4400" dirty="0">
                <a:solidFill>
                  <a:srgbClr val="FF0000"/>
                </a:solidFill>
              </a:rPr>
              <a:t>Keeping Children Safe in Education  </a:t>
            </a:r>
            <a:r>
              <a:rPr lang="en-GB" sz="4400" dirty="0" smtClean="0">
                <a:solidFill>
                  <a:srgbClr val="FF0000"/>
                </a:solidFill>
              </a:rPr>
              <a:t/>
            </a:r>
            <a:br>
              <a:rPr lang="en-GB" sz="4400" dirty="0" smtClean="0">
                <a:solidFill>
                  <a:srgbClr val="FF0000"/>
                </a:solidFill>
              </a:rPr>
            </a:br>
            <a:r>
              <a:rPr lang="en-GB" sz="4400" dirty="0" smtClean="0">
                <a:solidFill>
                  <a:srgbClr val="FF0000"/>
                </a:solidFill>
              </a:rPr>
              <a:t>(</a:t>
            </a:r>
            <a:r>
              <a:rPr lang="en-GB" sz="4400" dirty="0" err="1">
                <a:solidFill>
                  <a:srgbClr val="FF0000"/>
                </a:solidFill>
              </a:rPr>
              <a:t>DfE</a:t>
            </a:r>
            <a:r>
              <a:rPr lang="en-GB" sz="4400" dirty="0">
                <a:solidFill>
                  <a:srgbClr val="FF0000"/>
                </a:solidFill>
              </a:rPr>
              <a:t>, </a:t>
            </a:r>
            <a:r>
              <a:rPr lang="en-GB" sz="4400" dirty="0" smtClean="0">
                <a:solidFill>
                  <a:srgbClr val="FF0000"/>
                </a:solidFill>
              </a:rPr>
              <a:t>September 2016)</a:t>
            </a:r>
            <a:endParaRPr lang="en-GB" sz="4400" dirty="0"/>
          </a:p>
        </p:txBody>
      </p:sp>
      <p:sp>
        <p:nvSpPr>
          <p:cNvPr id="3" name="Content Placeholder 2"/>
          <p:cNvSpPr>
            <a:spLocks noGrp="1"/>
          </p:cNvSpPr>
          <p:nvPr>
            <p:ph idx="1"/>
          </p:nvPr>
        </p:nvSpPr>
        <p:spPr>
          <a:xfrm>
            <a:off x="685800" y="1913467"/>
            <a:ext cx="7848600" cy="3953933"/>
          </a:xfrm>
        </p:spPr>
        <p:txBody>
          <a:bodyPr/>
          <a:lstStyle/>
          <a:p>
            <a:pPr marL="0" indent="0">
              <a:buNone/>
            </a:pPr>
            <a:endParaRPr lang="en-GB" dirty="0" smtClean="0"/>
          </a:p>
          <a:p>
            <a:endParaRPr lang="en-GB" dirty="0"/>
          </a:p>
        </p:txBody>
      </p:sp>
    </p:spTree>
    <p:extLst>
      <p:ext uri="{BB962C8B-B14F-4D97-AF65-F5344CB8AC3E}">
        <p14:creationId xmlns:p14="http://schemas.microsoft.com/office/powerpoint/2010/main" val="267485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296144"/>
          </a:xfrm>
        </p:spPr>
        <p:txBody>
          <a:bodyPr/>
          <a:lstStyle/>
          <a:p>
            <a:r>
              <a:rPr lang="en-GB" sz="3600" dirty="0">
                <a:solidFill>
                  <a:srgbClr val="FF0000"/>
                </a:solidFill>
              </a:rPr>
              <a:t>Keeping Children Safe in Education  (</a:t>
            </a:r>
            <a:r>
              <a:rPr lang="en-GB" sz="3600" dirty="0" err="1">
                <a:solidFill>
                  <a:srgbClr val="FF0000"/>
                </a:solidFill>
              </a:rPr>
              <a:t>DfE</a:t>
            </a:r>
            <a:r>
              <a:rPr lang="en-GB" sz="3600" dirty="0">
                <a:solidFill>
                  <a:srgbClr val="FF0000"/>
                </a:solidFill>
              </a:rPr>
              <a:t>, </a:t>
            </a:r>
            <a:r>
              <a:rPr lang="en-GB" sz="3600" dirty="0" smtClean="0">
                <a:solidFill>
                  <a:srgbClr val="FF0000"/>
                </a:solidFill>
              </a:rPr>
              <a:t>September 2016)</a:t>
            </a:r>
            <a:endParaRPr lang="en-GB" dirty="0"/>
          </a:p>
        </p:txBody>
      </p:sp>
      <p:sp>
        <p:nvSpPr>
          <p:cNvPr id="3" name="Content Placeholder 2"/>
          <p:cNvSpPr>
            <a:spLocks noGrp="1"/>
          </p:cNvSpPr>
          <p:nvPr>
            <p:ph idx="1"/>
          </p:nvPr>
        </p:nvSpPr>
        <p:spPr>
          <a:xfrm>
            <a:off x="611560" y="1772816"/>
            <a:ext cx="7848600" cy="4464496"/>
          </a:xfrm>
        </p:spPr>
        <p:txBody>
          <a:bodyPr/>
          <a:lstStyle/>
          <a:p>
            <a:pPr marL="0" indent="0" algn="ctr">
              <a:buNone/>
            </a:pPr>
            <a:r>
              <a:rPr lang="en-GB" sz="2400" b="1" i="1" dirty="0" smtClean="0"/>
              <a:t>“Schools </a:t>
            </a:r>
            <a:r>
              <a:rPr lang="en-GB" sz="2400" b="1" i="1" dirty="0"/>
              <a:t>and colleges and their staff form part of the wider safeguarding system for </a:t>
            </a:r>
            <a:r>
              <a:rPr lang="en-GB" sz="2400" b="1" i="1" dirty="0" smtClean="0"/>
              <a:t>children”</a:t>
            </a:r>
            <a:endParaRPr lang="en-GB" sz="2400" b="1" dirty="0" smtClean="0"/>
          </a:p>
          <a:p>
            <a:pPr marL="0" indent="0" algn="just">
              <a:buNone/>
            </a:pPr>
            <a:endParaRPr lang="en-GB" sz="2400" dirty="0"/>
          </a:p>
          <a:p>
            <a:pPr marL="0" indent="0" algn="just">
              <a:buNone/>
            </a:pPr>
            <a:r>
              <a:rPr lang="en-GB" sz="2400" dirty="0"/>
              <a:t>Should be read in conjunction with </a:t>
            </a:r>
            <a:r>
              <a:rPr lang="en-GB" sz="2400" dirty="0" smtClean="0"/>
              <a:t>Working </a:t>
            </a:r>
            <a:r>
              <a:rPr lang="en-GB" sz="2400" dirty="0"/>
              <a:t>Together to Safeguard </a:t>
            </a:r>
            <a:r>
              <a:rPr lang="en-GB" sz="2400" dirty="0" smtClean="0"/>
              <a:t>Children (HMG, 2015) and SET Procedures (ESCB, 2017)</a:t>
            </a:r>
          </a:p>
          <a:p>
            <a:endParaRPr lang="en-GB" sz="2400" dirty="0"/>
          </a:p>
          <a:p>
            <a:pPr marL="0" indent="0" algn="just">
              <a:buNone/>
            </a:pPr>
            <a:r>
              <a:rPr lang="en-GB" sz="2400" dirty="0"/>
              <a:t>The Teachers’ Standards 2012 state that teachers, including </a:t>
            </a:r>
            <a:r>
              <a:rPr lang="en-GB" sz="2400" dirty="0" err="1"/>
              <a:t>headteachers</a:t>
            </a:r>
            <a:r>
              <a:rPr lang="en-GB" sz="2400" dirty="0"/>
              <a:t>, should safeguard children’s wellbeing and maintain public trust in the teaching profession as part of their professional duties</a:t>
            </a:r>
          </a:p>
          <a:p>
            <a:pPr marL="0" indent="0" algn="just">
              <a:buNone/>
            </a:pPr>
            <a:endParaRPr lang="en-GB" sz="2400" dirty="0"/>
          </a:p>
          <a:p>
            <a:pPr marL="0" indent="0" algn="just">
              <a:buNone/>
            </a:pPr>
            <a:endParaRPr lang="en-GB" sz="2400" dirty="0"/>
          </a:p>
          <a:p>
            <a:pPr algn="just"/>
            <a:endParaRPr lang="en-GB" dirty="0"/>
          </a:p>
        </p:txBody>
      </p:sp>
    </p:spTree>
    <p:extLst>
      <p:ext uri="{BB962C8B-B14F-4D97-AF65-F5344CB8AC3E}">
        <p14:creationId xmlns:p14="http://schemas.microsoft.com/office/powerpoint/2010/main" val="237825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224136"/>
          </a:xfrm>
        </p:spPr>
        <p:txBody>
          <a:bodyPr/>
          <a:lstStyle/>
          <a:p>
            <a:r>
              <a:rPr lang="en-GB" dirty="0">
                <a:solidFill>
                  <a:srgbClr val="FF0000"/>
                </a:solidFill>
              </a:rPr>
              <a:t>Keeping Children Safe in Education </a:t>
            </a:r>
            <a:r>
              <a:rPr lang="en-GB" dirty="0" smtClean="0">
                <a:solidFill>
                  <a:srgbClr val="FF0000"/>
                </a:solidFill>
              </a:rPr>
              <a:t>(September 2016)</a:t>
            </a:r>
            <a:endParaRPr lang="en-GB" dirty="0"/>
          </a:p>
        </p:txBody>
      </p:sp>
      <p:sp>
        <p:nvSpPr>
          <p:cNvPr id="3" name="Content Placeholder 2"/>
          <p:cNvSpPr>
            <a:spLocks noGrp="1"/>
          </p:cNvSpPr>
          <p:nvPr>
            <p:ph idx="1"/>
          </p:nvPr>
        </p:nvSpPr>
        <p:spPr>
          <a:xfrm>
            <a:off x="685800" y="1916832"/>
            <a:ext cx="7848600" cy="3950568"/>
          </a:xfrm>
        </p:spPr>
        <p:txBody>
          <a:bodyPr/>
          <a:lstStyle/>
          <a:p>
            <a:pPr marL="0" indent="0" algn="just">
              <a:buNone/>
            </a:pPr>
            <a:r>
              <a:rPr lang="en-GB" sz="2400" dirty="0" smtClean="0"/>
              <a:t>Guidance applies to governing bodies, proprietors and management committees </a:t>
            </a:r>
          </a:p>
          <a:p>
            <a:pPr marL="0" indent="0" algn="just">
              <a:buNone/>
            </a:pPr>
            <a:endParaRPr lang="en-GB" sz="2400" dirty="0" smtClean="0"/>
          </a:p>
          <a:p>
            <a:pPr marL="0" indent="0" algn="just">
              <a:buNone/>
            </a:pPr>
            <a:r>
              <a:rPr lang="en-GB" sz="2400" dirty="0" smtClean="0"/>
              <a:t>Above persons should ensure that </a:t>
            </a:r>
            <a:r>
              <a:rPr lang="en-GB" sz="2400" b="1" dirty="0" smtClean="0"/>
              <a:t>ALL STAFF </a:t>
            </a:r>
            <a:r>
              <a:rPr lang="en-GB" sz="2400" dirty="0" smtClean="0"/>
              <a:t>read at least Part 1 </a:t>
            </a:r>
            <a:r>
              <a:rPr lang="en-GB" sz="2400" i="1" dirty="0" smtClean="0"/>
              <a:t>(including Annex A – p.51) </a:t>
            </a:r>
            <a:r>
              <a:rPr lang="en-GB" sz="2400" dirty="0" smtClean="0"/>
              <a:t>and that mechanisms are in place to assist staff to understand and discharge their role and responsibilities </a:t>
            </a:r>
          </a:p>
          <a:p>
            <a:pPr marL="0" indent="0" algn="just">
              <a:buNone/>
            </a:pPr>
            <a:endParaRPr lang="en-GB" sz="2400" dirty="0"/>
          </a:p>
          <a:p>
            <a:pPr marL="0" indent="0" algn="just">
              <a:buNone/>
            </a:pPr>
            <a:r>
              <a:rPr lang="en-GB" sz="2400" dirty="0"/>
              <a:t>Annex B (p.58) – ‘Role of the designated safeguarding lead’</a:t>
            </a:r>
          </a:p>
          <a:p>
            <a:pPr marL="0" indent="0" algn="just">
              <a:buNone/>
            </a:pPr>
            <a:endParaRPr lang="en-GB" sz="2400" dirty="0" smtClean="0"/>
          </a:p>
          <a:p>
            <a:pPr marL="0" indent="0" algn="just">
              <a:buNone/>
            </a:pPr>
            <a:endParaRPr lang="en-GB" sz="2400" dirty="0"/>
          </a:p>
          <a:p>
            <a:endParaRPr lang="en-GB" sz="2400" dirty="0"/>
          </a:p>
          <a:p>
            <a:endParaRPr lang="en-GB" sz="2400" dirty="0" smtClean="0"/>
          </a:p>
          <a:p>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16</a:t>
            </a:fld>
            <a:endParaRPr lang="en-US">
              <a:solidFill>
                <a:srgbClr val="000000"/>
              </a:solidFill>
            </a:endParaRPr>
          </a:p>
        </p:txBody>
      </p:sp>
    </p:spTree>
    <p:extLst>
      <p:ext uri="{BB962C8B-B14F-4D97-AF65-F5344CB8AC3E}">
        <p14:creationId xmlns:p14="http://schemas.microsoft.com/office/powerpoint/2010/main" val="1214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772400" cy="1143000"/>
          </a:xfrm>
        </p:spPr>
        <p:txBody>
          <a:bodyPr/>
          <a:lstStyle/>
          <a:p>
            <a:r>
              <a:rPr lang="en-GB" dirty="0" smtClean="0">
                <a:solidFill>
                  <a:srgbClr val="FF0000"/>
                </a:solidFill>
              </a:rPr>
              <a:t>Role of school staff</a:t>
            </a:r>
            <a:endParaRPr lang="en-GB" dirty="0">
              <a:solidFill>
                <a:srgbClr val="FF0000"/>
              </a:solidFill>
            </a:endParaRPr>
          </a:p>
        </p:txBody>
      </p:sp>
      <p:sp>
        <p:nvSpPr>
          <p:cNvPr id="3" name="Subtitle 2"/>
          <p:cNvSpPr>
            <a:spLocks noGrp="1"/>
          </p:cNvSpPr>
          <p:nvPr>
            <p:ph type="subTitle" idx="1"/>
          </p:nvPr>
        </p:nvSpPr>
        <p:spPr>
          <a:xfrm>
            <a:off x="685800" y="1628800"/>
            <a:ext cx="7772400" cy="2943200"/>
          </a:xfrm>
        </p:spPr>
        <p:txBody>
          <a:bodyPr/>
          <a:lstStyle/>
          <a:p>
            <a:pPr algn="just"/>
            <a:r>
              <a:rPr lang="en-US" sz="2000" dirty="0"/>
              <a:t>All staff have a responsibility to provide a safe environment in which children can </a:t>
            </a:r>
            <a:r>
              <a:rPr lang="en-US" sz="2000" dirty="0" smtClean="0"/>
              <a:t>learn</a:t>
            </a:r>
          </a:p>
          <a:p>
            <a:pPr algn="just"/>
            <a:endParaRPr lang="en-US" sz="2000" dirty="0"/>
          </a:p>
          <a:p>
            <a:pPr algn="just"/>
            <a:r>
              <a:rPr lang="en-US" sz="2000" dirty="0" smtClean="0"/>
              <a:t>All </a:t>
            </a:r>
            <a:r>
              <a:rPr lang="en-US" sz="2000" dirty="0"/>
              <a:t>staff should be prepared to identify children who may benefit from early </a:t>
            </a:r>
            <a:r>
              <a:rPr lang="en-US" sz="2000" dirty="0" smtClean="0"/>
              <a:t>help</a:t>
            </a:r>
          </a:p>
          <a:p>
            <a:pPr algn="just"/>
            <a:endParaRPr lang="en-US" sz="2000" dirty="0"/>
          </a:p>
          <a:p>
            <a:pPr algn="just"/>
            <a:r>
              <a:rPr lang="en-US" sz="2000" dirty="0"/>
              <a:t>All staff should be aware of systems within their school which support safeguarding and these should be explained to them as part of staff induction. This includes: </a:t>
            </a:r>
            <a:endParaRPr lang="en-US" sz="2000" dirty="0" smtClean="0"/>
          </a:p>
          <a:p>
            <a:pPr algn="just"/>
            <a:endParaRPr lang="en-US" dirty="0"/>
          </a:p>
          <a:p>
            <a:pPr marL="457200" lvl="1" indent="0" algn="just">
              <a:buNone/>
            </a:pPr>
            <a:r>
              <a:rPr lang="en-US" dirty="0" smtClean="0"/>
              <a:t>- Child </a:t>
            </a:r>
            <a:r>
              <a:rPr lang="en-US" dirty="0"/>
              <a:t>Protection Policy </a:t>
            </a:r>
          </a:p>
          <a:p>
            <a:pPr marL="457200" lvl="1" indent="0" algn="just">
              <a:buNone/>
            </a:pPr>
            <a:r>
              <a:rPr lang="en-US" dirty="0" smtClean="0"/>
              <a:t>- Staff </a:t>
            </a:r>
            <a:r>
              <a:rPr lang="en-US" dirty="0"/>
              <a:t>Behaviour Policy (sometimes called a code of conduct)</a:t>
            </a:r>
          </a:p>
          <a:p>
            <a:pPr marL="457200" lvl="1" indent="0" algn="just">
              <a:buNone/>
            </a:pPr>
            <a:r>
              <a:rPr lang="en-US" dirty="0" smtClean="0"/>
              <a:t>- The </a:t>
            </a:r>
            <a:r>
              <a:rPr lang="en-US" dirty="0"/>
              <a:t>role of the designated safeguarding lead </a:t>
            </a:r>
          </a:p>
          <a:p>
            <a:pPr marL="342900" indent="-342900">
              <a:buFont typeface="Arial" panose="020B0604020202020204" pitchFamily="34" charset="0"/>
              <a:buChar char="•"/>
            </a:pPr>
            <a:endParaRPr lang="en-GB" sz="2000" dirty="0"/>
          </a:p>
          <a:p>
            <a:r>
              <a:rPr lang="en-US" sz="2000" dirty="0" smtClean="0"/>
              <a:t>. </a:t>
            </a:r>
            <a:endParaRPr lang="en-US" sz="2000" dirty="0"/>
          </a:p>
          <a:p>
            <a:endParaRPr lang="en-GB" dirty="0"/>
          </a:p>
        </p:txBody>
      </p:sp>
    </p:spTree>
    <p:extLst>
      <p:ext uri="{BB962C8B-B14F-4D97-AF65-F5344CB8AC3E}">
        <p14:creationId xmlns:p14="http://schemas.microsoft.com/office/powerpoint/2010/main" val="363151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143000"/>
          </a:xfrm>
        </p:spPr>
        <p:txBody>
          <a:bodyPr/>
          <a:lstStyle/>
          <a:p>
            <a:r>
              <a:rPr lang="en-GB" sz="4000" dirty="0" smtClean="0">
                <a:solidFill>
                  <a:srgbClr val="FF0000"/>
                </a:solidFill>
              </a:rPr>
              <a:t/>
            </a:r>
            <a:br>
              <a:rPr lang="en-GB" sz="4000" dirty="0" smtClean="0">
                <a:solidFill>
                  <a:srgbClr val="FF0000"/>
                </a:solidFill>
              </a:rPr>
            </a:br>
            <a:r>
              <a:rPr lang="en-GB" sz="4000" dirty="0" smtClean="0">
                <a:solidFill>
                  <a:srgbClr val="FF0000"/>
                </a:solidFill>
              </a:rPr>
              <a:t>Role </a:t>
            </a:r>
            <a:r>
              <a:rPr lang="en-GB" sz="4000" dirty="0">
                <a:solidFill>
                  <a:srgbClr val="FF0000"/>
                </a:solidFill>
              </a:rPr>
              <a:t>of school staff</a:t>
            </a:r>
            <a:br>
              <a:rPr lang="en-GB" sz="4000" dirty="0">
                <a:solidFill>
                  <a:srgbClr val="FF0000"/>
                </a:solidFill>
              </a:rPr>
            </a:br>
            <a:endParaRPr lang="en-GB" dirty="0"/>
          </a:p>
        </p:txBody>
      </p:sp>
      <p:sp>
        <p:nvSpPr>
          <p:cNvPr id="3" name="Subtitle 2"/>
          <p:cNvSpPr>
            <a:spLocks noGrp="1"/>
          </p:cNvSpPr>
          <p:nvPr>
            <p:ph type="subTitle" idx="1"/>
          </p:nvPr>
        </p:nvSpPr>
        <p:spPr>
          <a:xfrm>
            <a:off x="685800" y="1628800"/>
            <a:ext cx="7772400" cy="4464496"/>
          </a:xfrm>
        </p:spPr>
        <p:txBody>
          <a:bodyPr/>
          <a:lstStyle/>
          <a:p>
            <a:pPr algn="just"/>
            <a:r>
              <a:rPr lang="en-US" sz="2400" dirty="0"/>
              <a:t>All staff should receive appropriate safeguarding and  child protection training which is regularly updated.  In addition, all staff members should receive safeguarding and  child protection updates (as required but at least </a:t>
            </a:r>
            <a:r>
              <a:rPr lang="en-US" sz="2400" dirty="0" smtClean="0"/>
              <a:t>annually)</a:t>
            </a:r>
            <a:endParaRPr lang="en-US" sz="2400" dirty="0"/>
          </a:p>
          <a:p>
            <a:pPr algn="just"/>
            <a:endParaRPr lang="en-US" sz="2400" dirty="0"/>
          </a:p>
          <a:p>
            <a:pPr algn="just"/>
            <a:r>
              <a:rPr lang="en-GB" sz="2400" dirty="0"/>
              <a:t>All staff should be aware of the early help process, and understand their role in it</a:t>
            </a:r>
          </a:p>
          <a:p>
            <a:pPr algn="just"/>
            <a:endParaRPr lang="en-US" sz="2400" dirty="0"/>
          </a:p>
          <a:p>
            <a:pPr algn="just"/>
            <a:r>
              <a:rPr lang="en-US" sz="2400" dirty="0"/>
              <a:t>All staff should be aware of the process for making referrals to children’s social care</a:t>
            </a:r>
          </a:p>
          <a:p>
            <a:endParaRPr lang="en-GB" dirty="0"/>
          </a:p>
        </p:txBody>
      </p:sp>
    </p:spTree>
    <p:extLst>
      <p:ext uri="{BB962C8B-B14F-4D97-AF65-F5344CB8AC3E}">
        <p14:creationId xmlns:p14="http://schemas.microsoft.com/office/powerpoint/2010/main" val="261109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936104"/>
          </a:xfrm>
        </p:spPr>
        <p:txBody>
          <a:bodyPr/>
          <a:lstStyle/>
          <a:p>
            <a:r>
              <a:rPr lang="en-GB" sz="4000" dirty="0" smtClean="0">
                <a:solidFill>
                  <a:srgbClr val="FF0000"/>
                </a:solidFill>
              </a:rPr>
              <a:t/>
            </a:r>
            <a:br>
              <a:rPr lang="en-GB" sz="4000" dirty="0" smtClean="0">
                <a:solidFill>
                  <a:srgbClr val="FF0000"/>
                </a:solidFill>
              </a:rPr>
            </a:br>
            <a:r>
              <a:rPr lang="en-GB" sz="4000" dirty="0" smtClean="0">
                <a:solidFill>
                  <a:srgbClr val="FF0000"/>
                </a:solidFill>
              </a:rPr>
              <a:t>Role </a:t>
            </a:r>
            <a:r>
              <a:rPr lang="en-GB" sz="4000" dirty="0">
                <a:solidFill>
                  <a:srgbClr val="FF0000"/>
                </a:solidFill>
              </a:rPr>
              <a:t>of school staff</a:t>
            </a:r>
            <a:br>
              <a:rPr lang="en-GB" sz="4000" dirty="0">
                <a:solidFill>
                  <a:srgbClr val="FF0000"/>
                </a:solidFill>
              </a:rPr>
            </a:br>
            <a:endParaRPr lang="en-GB" dirty="0"/>
          </a:p>
        </p:txBody>
      </p:sp>
      <p:sp>
        <p:nvSpPr>
          <p:cNvPr id="3" name="Subtitle 2"/>
          <p:cNvSpPr>
            <a:spLocks noGrp="1"/>
          </p:cNvSpPr>
          <p:nvPr>
            <p:ph type="subTitle" idx="1"/>
          </p:nvPr>
        </p:nvSpPr>
        <p:spPr>
          <a:xfrm>
            <a:off x="685800" y="1268760"/>
            <a:ext cx="7772400" cy="3303240"/>
          </a:xfrm>
        </p:spPr>
        <p:txBody>
          <a:bodyPr/>
          <a:lstStyle/>
          <a:p>
            <a:r>
              <a:rPr lang="en-US" sz="2400" dirty="0"/>
              <a:t>All staff should know what to do if a child tells them they are being abused </a:t>
            </a:r>
          </a:p>
          <a:p>
            <a:endParaRPr lang="en-US" sz="2400" dirty="0"/>
          </a:p>
          <a:p>
            <a:r>
              <a:rPr lang="en-US" sz="2400" dirty="0"/>
              <a:t>All staff should be aware of the signs of abuse and neglect so they are able to </a:t>
            </a:r>
            <a:r>
              <a:rPr lang="en-US" sz="2400" dirty="0" smtClean="0"/>
              <a:t>identify </a:t>
            </a:r>
            <a:r>
              <a:rPr lang="en-US" sz="2400" dirty="0"/>
              <a:t>children who may be in need of help or </a:t>
            </a:r>
            <a:r>
              <a:rPr lang="en-US" sz="2400" dirty="0" smtClean="0"/>
              <a:t>protection</a:t>
            </a:r>
          </a:p>
          <a:p>
            <a:endParaRPr lang="en-US" sz="2400" dirty="0" smtClean="0"/>
          </a:p>
          <a:p>
            <a:r>
              <a:rPr lang="en-GB" sz="2400" dirty="0"/>
              <a:t>Staff members are advised to maintain an attitude of ‘it could happen here’</a:t>
            </a:r>
          </a:p>
          <a:p>
            <a:endParaRPr lang="en-GB" sz="2400" dirty="0"/>
          </a:p>
          <a:p>
            <a:r>
              <a:rPr lang="en-GB" sz="2400" dirty="0"/>
              <a:t>Staff members  should always act in the best interests of the child</a:t>
            </a:r>
          </a:p>
          <a:p>
            <a:endParaRPr lang="en-US" sz="2400" dirty="0"/>
          </a:p>
          <a:p>
            <a:endParaRPr lang="en-US" sz="2400" dirty="0"/>
          </a:p>
          <a:p>
            <a:endParaRPr lang="en-GB" sz="2400" dirty="0"/>
          </a:p>
        </p:txBody>
      </p:sp>
    </p:spTree>
    <p:extLst>
      <p:ext uri="{BB962C8B-B14F-4D97-AF65-F5344CB8AC3E}">
        <p14:creationId xmlns:p14="http://schemas.microsoft.com/office/powerpoint/2010/main" val="411868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556792"/>
            <a:ext cx="8229600" cy="4569371"/>
          </a:xfrm>
        </p:spPr>
        <p:txBody>
          <a:bodyPr>
            <a:normAutofit/>
          </a:bodyPr>
          <a:lstStyle/>
          <a:p>
            <a:pPr marL="0" indent="0" algn="ctr">
              <a:buNone/>
            </a:pPr>
            <a:r>
              <a:rPr lang="en-GB" sz="7200" i="1" dirty="0" smtClean="0">
                <a:solidFill>
                  <a:srgbClr val="FF0000"/>
                </a:solidFill>
                <a:latin typeface="Arial" panose="020B0604020202020204" pitchFamily="34" charset="0"/>
                <a:cs typeface="Arial" panose="020B0604020202020204" pitchFamily="34" charset="0"/>
              </a:rPr>
              <a:t>What is </a:t>
            </a:r>
          </a:p>
          <a:p>
            <a:pPr marL="0" indent="0" algn="ctr">
              <a:buNone/>
            </a:pPr>
            <a:r>
              <a:rPr lang="en-GB" sz="7200" i="1" dirty="0" smtClean="0">
                <a:solidFill>
                  <a:srgbClr val="FF0000"/>
                </a:solidFill>
                <a:latin typeface="Arial" panose="020B0604020202020204" pitchFamily="34" charset="0"/>
                <a:cs typeface="Arial" panose="020B0604020202020204" pitchFamily="34" charset="0"/>
              </a:rPr>
              <a:t>safeguarding?</a:t>
            </a:r>
            <a:endParaRPr lang="en-GB" sz="72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739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772400" cy="1143000"/>
          </a:xfrm>
        </p:spPr>
        <p:txBody>
          <a:bodyPr/>
          <a:lstStyle/>
          <a:p>
            <a:r>
              <a:rPr lang="en-GB" dirty="0" smtClean="0">
                <a:solidFill>
                  <a:srgbClr val="FF0000"/>
                </a:solidFill>
              </a:rPr>
              <a:t>What staff should do if concerned about a child</a:t>
            </a:r>
            <a:r>
              <a:rPr lang="en-GB" sz="4000" dirty="0"/>
              <a:t> </a:t>
            </a:r>
            <a:r>
              <a:rPr lang="en-GB" sz="3200" dirty="0">
                <a:solidFill>
                  <a:schemeClr val="accent2">
                    <a:lumMod val="60000"/>
                    <a:lumOff val="40000"/>
                  </a:schemeClr>
                </a:solidFill>
              </a:rPr>
              <a:t>Complete a pink form </a:t>
            </a:r>
          </a:p>
        </p:txBody>
      </p:sp>
      <p:sp>
        <p:nvSpPr>
          <p:cNvPr id="3" name="Subtitle 2"/>
          <p:cNvSpPr>
            <a:spLocks noGrp="1"/>
          </p:cNvSpPr>
          <p:nvPr>
            <p:ph type="subTitle" idx="1"/>
          </p:nvPr>
        </p:nvSpPr>
        <p:spPr>
          <a:xfrm>
            <a:off x="685800" y="1772816"/>
            <a:ext cx="7772400" cy="2799184"/>
          </a:xfrm>
        </p:spPr>
        <p:txBody>
          <a:bodyPr/>
          <a:lstStyle/>
          <a:p>
            <a:pPr algn="just"/>
            <a:r>
              <a:rPr lang="en-GB" sz="2400" dirty="0" smtClean="0"/>
              <a:t>There </a:t>
            </a:r>
            <a:r>
              <a:rPr lang="en-GB" sz="2400" dirty="0"/>
              <a:t>should be a conversation with the </a:t>
            </a:r>
            <a:r>
              <a:rPr lang="en-GB" sz="2400" dirty="0" smtClean="0"/>
              <a:t>DSL </a:t>
            </a:r>
            <a:r>
              <a:rPr lang="en-GB" sz="2400" dirty="0"/>
              <a:t>to agree a course of action, although any staff member can make a referral to children’s social </a:t>
            </a:r>
            <a:r>
              <a:rPr lang="en-GB" sz="2400" dirty="0" smtClean="0"/>
              <a:t>care. </a:t>
            </a:r>
          </a:p>
          <a:p>
            <a:pPr marL="342900" indent="-342900" algn="just">
              <a:buFont typeface="Arial" panose="020B0604020202020204" pitchFamily="34" charset="0"/>
              <a:buChar char="•"/>
            </a:pPr>
            <a:endParaRPr lang="en-GB" sz="2400" dirty="0"/>
          </a:p>
          <a:p>
            <a:pPr algn="just"/>
            <a:r>
              <a:rPr lang="en-GB" sz="2400" dirty="0" smtClean="0"/>
              <a:t>If, after referral, the child’s situation does not appear to be improving, the DSL or person who made the referral should press for reconsideration to ensure concerns have been addressed</a:t>
            </a:r>
          </a:p>
          <a:p>
            <a:pPr marL="342900" indent="-342900" algn="just">
              <a:buFont typeface="Arial" panose="020B0604020202020204" pitchFamily="34" charset="0"/>
              <a:buChar char="•"/>
            </a:pPr>
            <a:endParaRPr lang="en-GB" sz="2400" dirty="0"/>
          </a:p>
          <a:p>
            <a:pPr algn="just"/>
            <a:r>
              <a:rPr lang="en-GB" sz="2400" b="1" dirty="0" smtClean="0"/>
              <a:t>Anyone can make a referral where there is a risk of immediate danger or harm</a:t>
            </a:r>
            <a:endParaRPr lang="en-US" sz="2400" b="1" dirty="0"/>
          </a:p>
          <a:p>
            <a:endParaRPr lang="en-GB" sz="2400" dirty="0"/>
          </a:p>
        </p:txBody>
      </p:sp>
    </p:spTree>
    <p:extLst>
      <p:ext uri="{BB962C8B-B14F-4D97-AF65-F5344CB8AC3E}">
        <p14:creationId xmlns:p14="http://schemas.microsoft.com/office/powerpoint/2010/main" val="152694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988424" cy="792088"/>
          </a:xfrm>
        </p:spPr>
        <p:txBody>
          <a:bodyPr/>
          <a:lstStyle/>
          <a:p>
            <a:r>
              <a:rPr lang="en-GB" dirty="0" smtClean="0">
                <a:solidFill>
                  <a:srgbClr val="FF0000"/>
                </a:solidFill>
              </a:rPr>
              <a:t>Role of school staff</a:t>
            </a:r>
            <a:endParaRPr lang="en-GB" dirty="0">
              <a:solidFill>
                <a:srgbClr val="FF0000"/>
              </a:solidFill>
            </a:endParaRPr>
          </a:p>
        </p:txBody>
      </p:sp>
      <p:sp>
        <p:nvSpPr>
          <p:cNvPr id="3" name="Subtitle 2"/>
          <p:cNvSpPr>
            <a:spLocks noGrp="1"/>
          </p:cNvSpPr>
          <p:nvPr>
            <p:ph type="subTitle" idx="1"/>
          </p:nvPr>
        </p:nvSpPr>
        <p:spPr>
          <a:xfrm>
            <a:off x="685800" y="1268760"/>
            <a:ext cx="7772400" cy="3303240"/>
          </a:xfrm>
        </p:spPr>
        <p:txBody>
          <a:bodyPr/>
          <a:lstStyle/>
          <a:p>
            <a:pPr algn="just"/>
            <a:r>
              <a:rPr lang="en-GB" sz="2400" dirty="0" smtClean="0"/>
              <a:t>Record keeping – all concerns, discussions and reasons for decisions should be recorded </a:t>
            </a:r>
            <a:r>
              <a:rPr lang="en-GB" sz="2400" dirty="0" smtClean="0">
                <a:solidFill>
                  <a:schemeClr val="accent2">
                    <a:lumMod val="60000"/>
                    <a:lumOff val="40000"/>
                  </a:schemeClr>
                </a:solidFill>
              </a:rPr>
              <a:t>PINK FORM</a:t>
            </a:r>
          </a:p>
          <a:p>
            <a:pPr algn="just"/>
            <a:endParaRPr lang="en-GB" sz="2400" dirty="0"/>
          </a:p>
          <a:p>
            <a:pPr algn="just"/>
            <a:r>
              <a:rPr lang="en-GB" sz="2400" dirty="0" smtClean="0"/>
              <a:t>Concerns about another member of staff should be referred to the Headteacher (or to the Chair of Governors if concerns are about Headteacher)</a:t>
            </a:r>
          </a:p>
          <a:p>
            <a:pPr algn="just"/>
            <a:endParaRPr lang="en-GB" sz="2400" dirty="0"/>
          </a:p>
          <a:p>
            <a:pPr algn="just"/>
            <a:r>
              <a:rPr lang="en-GB" sz="2400" dirty="0" smtClean="0"/>
              <a:t>All staff should feel able to raise concerns about poor or unsafe practice and potential failures in the safeguarding regime (appropriate whistleblowing procedures should be in place)</a:t>
            </a:r>
          </a:p>
          <a:p>
            <a:pPr algn="just"/>
            <a:endParaRPr lang="en-GB" sz="2400" dirty="0" smtClean="0"/>
          </a:p>
          <a:p>
            <a:pPr algn="just"/>
            <a:r>
              <a:rPr lang="en-GB" sz="2400" dirty="0">
                <a:hlinkClick r:id="rId3"/>
              </a:rPr>
              <a:t>https://</a:t>
            </a:r>
            <a:r>
              <a:rPr lang="en-GB" sz="2400" dirty="0" smtClean="0">
                <a:hlinkClick r:id="rId3"/>
              </a:rPr>
              <a:t>www.gov.uk/whistleblowing</a:t>
            </a:r>
            <a:r>
              <a:rPr lang="en-GB" sz="2400" dirty="0" smtClean="0"/>
              <a:t> </a:t>
            </a:r>
          </a:p>
          <a:p>
            <a:pPr marL="342900" indent="-342900">
              <a:buFont typeface="Arial" panose="020B0604020202020204" pitchFamily="34" charset="0"/>
              <a:buChar char="•"/>
            </a:pPr>
            <a:endParaRPr lang="en-GB" sz="2000" b="1" dirty="0" smtClean="0"/>
          </a:p>
          <a:p>
            <a:endParaRPr lang="en-GB" dirty="0"/>
          </a:p>
        </p:txBody>
      </p:sp>
    </p:spTree>
    <p:extLst>
      <p:ext uri="{BB962C8B-B14F-4D97-AF65-F5344CB8AC3E}">
        <p14:creationId xmlns:p14="http://schemas.microsoft.com/office/powerpoint/2010/main" val="63639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48680"/>
            <a:ext cx="7848600" cy="5318720"/>
          </a:xfrm>
        </p:spPr>
        <p:txBody>
          <a:bodyPr/>
          <a:lstStyle/>
          <a:p>
            <a:pPr marL="0" indent="0" algn="just">
              <a:buNone/>
            </a:pPr>
            <a:r>
              <a:rPr lang="en-US" sz="2400" smtClean="0"/>
              <a:t>It </a:t>
            </a:r>
            <a:r>
              <a:rPr lang="en-US" sz="2400"/>
              <a:t>is important for children to receive the </a:t>
            </a:r>
            <a:r>
              <a:rPr lang="en-US" sz="2400" b="1" i="1"/>
              <a:t>right help at the right time</a:t>
            </a:r>
            <a:r>
              <a:rPr lang="en-US" sz="2400" b="1"/>
              <a:t> </a:t>
            </a:r>
            <a:r>
              <a:rPr lang="en-US" sz="2400"/>
              <a:t>to address risks and prevent issues escalating. Research and Serious Case Reviews have </a:t>
            </a:r>
            <a:r>
              <a:rPr lang="en-US" sz="2400" u="sng"/>
              <a:t>repeatedly</a:t>
            </a:r>
            <a:r>
              <a:rPr lang="en-US" sz="2400"/>
              <a:t> shown the dangers of failing to take effective action. Poor practice includes: </a:t>
            </a:r>
            <a:endParaRPr lang="en-US" sz="2400" smtClean="0"/>
          </a:p>
          <a:p>
            <a:pPr lvl="1" algn="just"/>
            <a:r>
              <a:rPr lang="en-US" sz="2400" smtClean="0"/>
              <a:t>failure </a:t>
            </a:r>
            <a:r>
              <a:rPr lang="en-US" sz="2400"/>
              <a:t>to act on and refer the early signs of abuse and </a:t>
            </a:r>
            <a:r>
              <a:rPr lang="en-US" sz="2400" smtClean="0"/>
              <a:t>neglect </a:t>
            </a:r>
          </a:p>
          <a:p>
            <a:pPr lvl="1" algn="just"/>
            <a:r>
              <a:rPr lang="en-US" sz="2400" smtClean="0"/>
              <a:t>poor </a:t>
            </a:r>
            <a:r>
              <a:rPr lang="en-US" sz="2400"/>
              <a:t>record </a:t>
            </a:r>
            <a:r>
              <a:rPr lang="en-US" sz="2400" smtClean="0"/>
              <a:t>keeping</a:t>
            </a:r>
          </a:p>
          <a:p>
            <a:pPr lvl="1" algn="just"/>
            <a:r>
              <a:rPr lang="en-US" sz="2400" smtClean="0"/>
              <a:t>failure </a:t>
            </a:r>
            <a:r>
              <a:rPr lang="en-US" sz="2400"/>
              <a:t>to listen to the views of the </a:t>
            </a:r>
            <a:r>
              <a:rPr lang="en-US" sz="2400" smtClean="0"/>
              <a:t>child</a:t>
            </a:r>
          </a:p>
          <a:p>
            <a:pPr lvl="1" algn="just"/>
            <a:r>
              <a:rPr lang="en-US" sz="2400" smtClean="0"/>
              <a:t>failure </a:t>
            </a:r>
            <a:r>
              <a:rPr lang="en-US" sz="2400"/>
              <a:t>to re-assess concerns when situations do not </a:t>
            </a:r>
            <a:r>
              <a:rPr lang="en-US" sz="2400" smtClean="0"/>
              <a:t>improve </a:t>
            </a:r>
          </a:p>
          <a:p>
            <a:pPr lvl="1" algn="just"/>
            <a:r>
              <a:rPr lang="en-US" sz="2400" smtClean="0"/>
              <a:t>sharing </a:t>
            </a:r>
            <a:r>
              <a:rPr lang="en-US" sz="2400"/>
              <a:t>information too slowly </a:t>
            </a:r>
            <a:endParaRPr lang="en-US" sz="2400" smtClean="0"/>
          </a:p>
          <a:p>
            <a:pPr lvl="1" algn="just"/>
            <a:r>
              <a:rPr lang="en-US" sz="2400" smtClean="0"/>
              <a:t>a </a:t>
            </a:r>
            <a:r>
              <a:rPr lang="en-US" sz="2400"/>
              <a:t>lack of challenge to those who appear not to be taking </a:t>
            </a:r>
            <a:r>
              <a:rPr lang="en-US" sz="2400" smtClean="0"/>
              <a:t>action</a:t>
            </a:r>
            <a:endParaRPr lang="en-GB"/>
          </a:p>
        </p:txBody>
      </p:sp>
    </p:spTree>
    <p:extLst>
      <p:ext uri="{BB962C8B-B14F-4D97-AF65-F5344CB8AC3E}">
        <p14:creationId xmlns:p14="http://schemas.microsoft.com/office/powerpoint/2010/main" val="307408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080120"/>
          </a:xfrm>
        </p:spPr>
        <p:txBody>
          <a:bodyPr/>
          <a:lstStyle/>
          <a:p>
            <a:r>
              <a:rPr lang="en-GB" dirty="0" smtClean="0">
                <a:solidFill>
                  <a:srgbClr val="FF0000"/>
                </a:solidFill>
              </a:rPr>
              <a:t>Abuse is…</a:t>
            </a:r>
            <a:endParaRPr lang="en-GB" dirty="0">
              <a:solidFill>
                <a:srgbClr val="FF0000"/>
              </a:solidFill>
            </a:endParaRPr>
          </a:p>
        </p:txBody>
      </p:sp>
      <p:sp>
        <p:nvSpPr>
          <p:cNvPr id="3" name="Content Placeholder 2"/>
          <p:cNvSpPr>
            <a:spLocks noGrp="1"/>
          </p:cNvSpPr>
          <p:nvPr>
            <p:ph idx="1"/>
          </p:nvPr>
        </p:nvSpPr>
        <p:spPr>
          <a:xfrm>
            <a:off x="685800" y="1412776"/>
            <a:ext cx="7848600" cy="4454624"/>
          </a:xfrm>
        </p:spPr>
        <p:txBody>
          <a:bodyPr/>
          <a:lstStyle/>
          <a:p>
            <a:pPr marL="0" indent="0">
              <a:buNone/>
            </a:pPr>
            <a:r>
              <a:rPr lang="en-US" sz="2400" smtClean="0"/>
              <a:t>…a </a:t>
            </a:r>
            <a:r>
              <a:rPr lang="en-US" sz="2400"/>
              <a:t>form of maltreatment of a child. Somebody may abuse or neglect a child by inflicting harm, or by failing to act to prevent harm. </a:t>
            </a:r>
            <a:r>
              <a:rPr lang="en-US" sz="2400" smtClean="0"/>
              <a:t>A child </a:t>
            </a:r>
            <a:r>
              <a:rPr lang="en-US" sz="2400"/>
              <a:t>may be abused by an adult or adults or another child or children. </a:t>
            </a:r>
            <a:endParaRPr lang="en-US" sz="2400" smtClean="0"/>
          </a:p>
          <a:p>
            <a:pPr marL="0" indent="0">
              <a:buNone/>
            </a:pPr>
            <a:endParaRPr lang="en-US" sz="2400" smtClean="0"/>
          </a:p>
          <a:p>
            <a:pPr marL="0" indent="0">
              <a:buNone/>
            </a:pPr>
            <a:r>
              <a:rPr lang="en-US" sz="2400" u="sng" smtClean="0"/>
              <a:t>Categories</a:t>
            </a:r>
            <a:r>
              <a:rPr lang="en-US" sz="2400" smtClean="0"/>
              <a:t>:</a:t>
            </a:r>
          </a:p>
          <a:p>
            <a:pPr lvl="1">
              <a:buFont typeface="Arial" panose="020B0604020202020204" pitchFamily="34" charset="0"/>
              <a:buChar char="•"/>
            </a:pPr>
            <a:r>
              <a:rPr lang="en-US" sz="2400" smtClean="0"/>
              <a:t>Physical</a:t>
            </a:r>
          </a:p>
          <a:p>
            <a:pPr lvl="1">
              <a:buFont typeface="Arial" panose="020B0604020202020204" pitchFamily="34" charset="0"/>
              <a:buChar char="•"/>
            </a:pPr>
            <a:r>
              <a:rPr lang="en-US" sz="2400" smtClean="0"/>
              <a:t>Emotional </a:t>
            </a:r>
          </a:p>
          <a:p>
            <a:pPr lvl="1">
              <a:buFont typeface="Arial" panose="020B0604020202020204" pitchFamily="34" charset="0"/>
              <a:buChar char="•"/>
            </a:pPr>
            <a:r>
              <a:rPr lang="en-US" sz="2400" smtClean="0"/>
              <a:t>Sexual </a:t>
            </a:r>
          </a:p>
          <a:p>
            <a:pPr lvl="1">
              <a:buFont typeface="Arial" panose="020B0604020202020204" pitchFamily="34" charset="0"/>
              <a:buChar char="•"/>
            </a:pPr>
            <a:r>
              <a:rPr lang="en-US" sz="2400" smtClean="0"/>
              <a:t>Neglect</a:t>
            </a:r>
            <a:endParaRPr lang="en-US" sz="2400"/>
          </a:p>
          <a:p>
            <a:endParaRPr lang="en-GB"/>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23</a:t>
            </a:fld>
            <a:endParaRPr lang="en-US">
              <a:solidFill>
                <a:srgbClr val="000000"/>
              </a:solidFill>
            </a:endParaRPr>
          </a:p>
        </p:txBody>
      </p:sp>
    </p:spTree>
    <p:extLst>
      <p:ext uri="{BB962C8B-B14F-4D97-AF65-F5344CB8AC3E}">
        <p14:creationId xmlns:p14="http://schemas.microsoft.com/office/powerpoint/2010/main" val="1538550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008112"/>
          </a:xfrm>
        </p:spPr>
        <p:txBody>
          <a:bodyPr/>
          <a:lstStyle/>
          <a:p>
            <a:r>
              <a:rPr lang="en-GB" dirty="0" smtClean="0">
                <a:solidFill>
                  <a:srgbClr val="FF0000"/>
                </a:solidFill>
              </a:rPr>
              <a:t>Physical:</a:t>
            </a:r>
            <a:endParaRPr lang="en-GB" dirty="0">
              <a:solidFill>
                <a:srgbClr val="FF0000"/>
              </a:solidFill>
            </a:endParaRPr>
          </a:p>
        </p:txBody>
      </p:sp>
      <p:sp>
        <p:nvSpPr>
          <p:cNvPr id="3" name="Content Placeholder 2"/>
          <p:cNvSpPr>
            <a:spLocks noGrp="1"/>
          </p:cNvSpPr>
          <p:nvPr>
            <p:ph idx="1"/>
          </p:nvPr>
        </p:nvSpPr>
        <p:spPr>
          <a:xfrm>
            <a:off x="685800" y="1556792"/>
            <a:ext cx="7848600" cy="4310608"/>
          </a:xfrm>
        </p:spPr>
        <p:txBody>
          <a:bodyPr/>
          <a:lstStyle/>
          <a:p>
            <a:endParaRPr lang="en-GB" dirty="0"/>
          </a:p>
          <a:p>
            <a:pPr marL="0" indent="0" algn="just">
              <a:buNone/>
            </a:pPr>
            <a:r>
              <a:rPr lang="en-US" sz="2800" dirty="0" smtClean="0"/>
              <a:t>May </a:t>
            </a:r>
            <a:r>
              <a:rPr lang="en-US" sz="2800" dirty="0"/>
              <a:t>involve hitting, shaking, throwing, poisoning, burning or scalding, drowning, suffocating or otherwise causing physical harm to a child. Physical harm may also be caused when a parent or </a:t>
            </a:r>
            <a:r>
              <a:rPr lang="en-US" sz="2800" dirty="0" err="1"/>
              <a:t>carer</a:t>
            </a:r>
            <a:r>
              <a:rPr lang="en-US" sz="2800" dirty="0"/>
              <a:t> fabricates the symptoms of, or deliberately induces, illness in a child. </a:t>
            </a:r>
          </a:p>
          <a:p>
            <a:pPr algn="just"/>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24</a:t>
            </a:fld>
            <a:endParaRPr lang="en-US">
              <a:solidFill>
                <a:srgbClr val="000000"/>
              </a:solidFill>
            </a:endParaRPr>
          </a:p>
        </p:txBody>
      </p:sp>
    </p:spTree>
    <p:extLst>
      <p:ext uri="{BB962C8B-B14F-4D97-AF65-F5344CB8AC3E}">
        <p14:creationId xmlns:p14="http://schemas.microsoft.com/office/powerpoint/2010/main" val="440966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685800" y="332656"/>
            <a:ext cx="7848600" cy="1224136"/>
          </a:xfrm>
        </p:spPr>
        <p:txBody>
          <a:bodyPr/>
          <a:lstStyle/>
          <a:p>
            <a:pPr eaLnBrk="1" hangingPunct="1"/>
            <a:r>
              <a:rPr lang="en-GB" altLang="en-US" dirty="0" smtClean="0">
                <a:solidFill>
                  <a:srgbClr val="FF0000"/>
                </a:solidFill>
                <a:latin typeface="+mn-lt"/>
              </a:rPr>
              <a:t>Common Sites For Accidental Injury</a:t>
            </a:r>
            <a:br>
              <a:rPr lang="en-GB" altLang="en-US" dirty="0" smtClean="0">
                <a:solidFill>
                  <a:srgbClr val="FF0000"/>
                </a:solidFill>
                <a:latin typeface="+mn-lt"/>
              </a:rPr>
            </a:br>
            <a:r>
              <a:rPr lang="en-GB" altLang="en-US" dirty="0" smtClean="0">
                <a:solidFill>
                  <a:schemeClr val="accent2">
                    <a:lumMod val="60000"/>
                    <a:lumOff val="40000"/>
                  </a:schemeClr>
                </a:solidFill>
                <a:latin typeface="+mn-lt"/>
              </a:rPr>
              <a:t>show pink form body map </a:t>
            </a:r>
          </a:p>
        </p:txBody>
      </p:sp>
      <p:grpSp>
        <p:nvGrpSpPr>
          <p:cNvPr id="2" name="Group 4"/>
          <p:cNvGrpSpPr>
            <a:grpSpLocks/>
          </p:cNvGrpSpPr>
          <p:nvPr/>
        </p:nvGrpSpPr>
        <p:grpSpPr bwMode="auto">
          <a:xfrm>
            <a:off x="611188" y="2852738"/>
            <a:ext cx="3167062" cy="504825"/>
            <a:chOff x="385" y="1026"/>
            <a:chExt cx="2376" cy="318"/>
          </a:xfrm>
        </p:grpSpPr>
        <p:sp>
          <p:nvSpPr>
            <p:cNvPr id="34845" name="Rectangle 5"/>
            <p:cNvSpPr>
              <a:spLocks noChangeArrowheads="1"/>
            </p:cNvSpPr>
            <p:nvPr/>
          </p:nvSpPr>
          <p:spPr bwMode="auto">
            <a:xfrm>
              <a:off x="385" y="1026"/>
              <a:ext cx="1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b="1">
                  <a:latin typeface="Arial" charset="0"/>
                  <a:cs typeface="Arial" charset="0"/>
                </a:rPr>
                <a:t>forehead</a:t>
              </a:r>
            </a:p>
          </p:txBody>
        </p:sp>
        <p:sp>
          <p:nvSpPr>
            <p:cNvPr id="34846" name="Line 6"/>
            <p:cNvSpPr>
              <a:spLocks noChangeShapeType="1"/>
            </p:cNvSpPr>
            <p:nvPr/>
          </p:nvSpPr>
          <p:spPr bwMode="auto">
            <a:xfrm>
              <a:off x="1627" y="1162"/>
              <a:ext cx="1134"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7"/>
          <p:cNvGrpSpPr>
            <a:grpSpLocks/>
          </p:cNvGrpSpPr>
          <p:nvPr/>
        </p:nvGrpSpPr>
        <p:grpSpPr bwMode="auto">
          <a:xfrm>
            <a:off x="1403350" y="4292600"/>
            <a:ext cx="2538413" cy="692150"/>
            <a:chOff x="432" y="2192"/>
            <a:chExt cx="1599" cy="436"/>
          </a:xfrm>
        </p:grpSpPr>
        <p:sp>
          <p:nvSpPr>
            <p:cNvPr id="34843" name="Rectangle 8"/>
            <p:cNvSpPr>
              <a:spLocks noChangeArrowheads="1"/>
            </p:cNvSpPr>
            <p:nvPr/>
          </p:nvSpPr>
          <p:spPr bwMode="auto">
            <a:xfrm>
              <a:off x="432" y="2337"/>
              <a:ext cx="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smtClean="0">
                  <a:latin typeface="Arial" charset="0"/>
                  <a:cs typeface="Arial" charset="0"/>
                </a:rPr>
                <a:t>elbow</a:t>
              </a:r>
              <a:endParaRPr lang="en-GB" altLang="en-US" b="1" dirty="0">
                <a:latin typeface="Arial" charset="0"/>
                <a:cs typeface="Arial" charset="0"/>
              </a:endParaRPr>
            </a:p>
          </p:txBody>
        </p:sp>
        <p:sp>
          <p:nvSpPr>
            <p:cNvPr id="34844" name="Line 9"/>
            <p:cNvSpPr>
              <a:spLocks noChangeShapeType="1"/>
            </p:cNvSpPr>
            <p:nvPr/>
          </p:nvSpPr>
          <p:spPr bwMode="auto">
            <a:xfrm flipV="1">
              <a:off x="1381" y="2192"/>
              <a:ext cx="65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 name="Group 10"/>
          <p:cNvGrpSpPr>
            <a:grpSpLocks/>
          </p:cNvGrpSpPr>
          <p:nvPr/>
        </p:nvGrpSpPr>
        <p:grpSpPr bwMode="auto">
          <a:xfrm>
            <a:off x="1763713" y="4868863"/>
            <a:ext cx="2336800" cy="704850"/>
            <a:chOff x="856" y="2864"/>
            <a:chExt cx="1472" cy="444"/>
          </a:xfrm>
        </p:grpSpPr>
        <p:sp>
          <p:nvSpPr>
            <p:cNvPr id="34841" name="Rectangle 11"/>
            <p:cNvSpPr>
              <a:spLocks noChangeArrowheads="1"/>
            </p:cNvSpPr>
            <p:nvPr/>
          </p:nvSpPr>
          <p:spPr bwMode="auto">
            <a:xfrm>
              <a:off x="856" y="3017"/>
              <a:ext cx="5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smtClean="0">
                  <a:latin typeface="Arial" charset="0"/>
                  <a:cs typeface="Arial" charset="0"/>
                </a:rPr>
                <a:t>knee</a:t>
              </a:r>
              <a:endParaRPr lang="en-GB" altLang="en-US" b="1" dirty="0">
                <a:latin typeface="Arial" charset="0"/>
                <a:cs typeface="Arial" charset="0"/>
              </a:endParaRPr>
            </a:p>
          </p:txBody>
        </p:sp>
        <p:sp>
          <p:nvSpPr>
            <p:cNvPr id="34842" name="Line 12"/>
            <p:cNvSpPr>
              <a:spLocks noChangeShapeType="1"/>
            </p:cNvSpPr>
            <p:nvPr/>
          </p:nvSpPr>
          <p:spPr bwMode="auto">
            <a:xfrm flipV="1">
              <a:off x="1618" y="2864"/>
              <a:ext cx="71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 name="Group 13"/>
          <p:cNvGrpSpPr>
            <a:grpSpLocks/>
          </p:cNvGrpSpPr>
          <p:nvPr/>
        </p:nvGrpSpPr>
        <p:grpSpPr bwMode="auto">
          <a:xfrm>
            <a:off x="4500563" y="2492375"/>
            <a:ext cx="2465387" cy="692150"/>
            <a:chOff x="2792" y="1100"/>
            <a:chExt cx="1553" cy="436"/>
          </a:xfrm>
        </p:grpSpPr>
        <p:sp>
          <p:nvSpPr>
            <p:cNvPr id="34839" name="Rectangle 14"/>
            <p:cNvSpPr>
              <a:spLocks noChangeArrowheads="1"/>
            </p:cNvSpPr>
            <p:nvPr/>
          </p:nvSpPr>
          <p:spPr bwMode="auto">
            <a:xfrm>
              <a:off x="3776" y="1100"/>
              <a:ext cx="5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nose</a:t>
              </a:r>
            </a:p>
          </p:txBody>
        </p:sp>
        <p:sp>
          <p:nvSpPr>
            <p:cNvPr id="34840" name="Line 15"/>
            <p:cNvSpPr>
              <a:spLocks noChangeShapeType="1"/>
            </p:cNvSpPr>
            <p:nvPr/>
          </p:nvSpPr>
          <p:spPr bwMode="auto">
            <a:xfrm flipH="1">
              <a:off x="2792" y="1240"/>
              <a:ext cx="984" cy="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 name="Group 16"/>
          <p:cNvGrpSpPr>
            <a:grpSpLocks/>
          </p:cNvGrpSpPr>
          <p:nvPr/>
        </p:nvGrpSpPr>
        <p:grpSpPr bwMode="auto">
          <a:xfrm>
            <a:off x="5292725" y="3644900"/>
            <a:ext cx="3130550" cy="461963"/>
            <a:chOff x="3136" y="1536"/>
            <a:chExt cx="1972" cy="291"/>
          </a:xfrm>
        </p:grpSpPr>
        <p:sp>
          <p:nvSpPr>
            <p:cNvPr id="34837" name="Rectangle 17"/>
            <p:cNvSpPr>
              <a:spLocks noChangeArrowheads="1"/>
            </p:cNvSpPr>
            <p:nvPr/>
          </p:nvSpPr>
          <p:spPr bwMode="auto">
            <a:xfrm>
              <a:off x="3970" y="1536"/>
              <a:ext cx="11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bony spine</a:t>
              </a:r>
            </a:p>
          </p:txBody>
        </p:sp>
        <p:sp>
          <p:nvSpPr>
            <p:cNvPr id="34838" name="Line 18"/>
            <p:cNvSpPr>
              <a:spLocks noChangeShapeType="1"/>
            </p:cNvSpPr>
            <p:nvPr/>
          </p:nvSpPr>
          <p:spPr bwMode="auto">
            <a:xfrm flipH="1">
              <a:off x="3136" y="1717"/>
              <a:ext cx="834" cy="1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 name="Group 19"/>
          <p:cNvGrpSpPr>
            <a:grpSpLocks/>
          </p:cNvGrpSpPr>
          <p:nvPr/>
        </p:nvGrpSpPr>
        <p:grpSpPr bwMode="auto">
          <a:xfrm>
            <a:off x="5148263" y="2924175"/>
            <a:ext cx="2554287" cy="463550"/>
            <a:chOff x="3384" y="2049"/>
            <a:chExt cx="1609" cy="292"/>
          </a:xfrm>
        </p:grpSpPr>
        <p:sp>
          <p:nvSpPr>
            <p:cNvPr id="34835" name="Rectangle 20"/>
            <p:cNvSpPr>
              <a:spLocks noChangeArrowheads="1"/>
            </p:cNvSpPr>
            <p:nvPr/>
          </p:nvSpPr>
          <p:spPr bwMode="auto">
            <a:xfrm>
              <a:off x="4154" y="2049"/>
              <a:ext cx="8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a:latin typeface="Arial" charset="0"/>
                  <a:cs typeface="Arial" charset="0"/>
                </a:rPr>
                <a:t>forearm</a:t>
              </a:r>
            </a:p>
          </p:txBody>
        </p:sp>
        <p:sp>
          <p:nvSpPr>
            <p:cNvPr id="34836" name="Line 21"/>
            <p:cNvSpPr>
              <a:spLocks noChangeShapeType="1"/>
            </p:cNvSpPr>
            <p:nvPr/>
          </p:nvSpPr>
          <p:spPr bwMode="auto">
            <a:xfrm flipH="1">
              <a:off x="3384" y="2192"/>
              <a:ext cx="77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 name="Group 22"/>
          <p:cNvGrpSpPr>
            <a:grpSpLocks/>
          </p:cNvGrpSpPr>
          <p:nvPr/>
        </p:nvGrpSpPr>
        <p:grpSpPr bwMode="auto">
          <a:xfrm>
            <a:off x="4932363" y="4292600"/>
            <a:ext cx="2914650" cy="461963"/>
            <a:chOff x="3136" y="2625"/>
            <a:chExt cx="1836" cy="291"/>
          </a:xfrm>
        </p:grpSpPr>
        <p:sp>
          <p:nvSpPr>
            <p:cNvPr id="34833" name="Rectangle 23"/>
            <p:cNvSpPr>
              <a:spLocks noChangeArrowheads="1"/>
            </p:cNvSpPr>
            <p:nvPr/>
          </p:nvSpPr>
          <p:spPr bwMode="auto">
            <a:xfrm>
              <a:off x="4566" y="2625"/>
              <a:ext cx="4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smtClean="0">
                  <a:latin typeface="Arial" charset="0"/>
                  <a:cs typeface="Arial" charset="0"/>
                </a:rPr>
                <a:t>hip</a:t>
              </a:r>
              <a:endParaRPr lang="en-GB" altLang="en-US" b="1" dirty="0">
                <a:latin typeface="Arial" charset="0"/>
                <a:cs typeface="Arial" charset="0"/>
              </a:endParaRPr>
            </a:p>
          </p:txBody>
        </p:sp>
        <p:sp>
          <p:nvSpPr>
            <p:cNvPr id="34834" name="Line 24"/>
            <p:cNvSpPr>
              <a:spLocks noChangeShapeType="1"/>
            </p:cNvSpPr>
            <p:nvPr/>
          </p:nvSpPr>
          <p:spPr bwMode="auto">
            <a:xfrm flipH="1" flipV="1">
              <a:off x="3136" y="2629"/>
              <a:ext cx="1528" cy="2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 name="Group 25"/>
          <p:cNvGrpSpPr>
            <a:grpSpLocks/>
          </p:cNvGrpSpPr>
          <p:nvPr/>
        </p:nvGrpSpPr>
        <p:grpSpPr bwMode="auto">
          <a:xfrm>
            <a:off x="4597400" y="4795838"/>
            <a:ext cx="2813050" cy="663575"/>
            <a:chOff x="2896" y="3021"/>
            <a:chExt cx="1772" cy="418"/>
          </a:xfrm>
        </p:grpSpPr>
        <p:sp>
          <p:nvSpPr>
            <p:cNvPr id="34831" name="Rectangle 26"/>
            <p:cNvSpPr>
              <a:spLocks noChangeArrowheads="1"/>
            </p:cNvSpPr>
            <p:nvPr/>
          </p:nvSpPr>
          <p:spPr bwMode="auto">
            <a:xfrm>
              <a:off x="4154" y="3148"/>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smtClean="0">
                  <a:latin typeface="Arial" charset="0"/>
                  <a:cs typeface="Arial" charset="0"/>
                </a:rPr>
                <a:t>shin</a:t>
              </a:r>
              <a:endParaRPr lang="en-GB" altLang="en-US" b="1" dirty="0">
                <a:latin typeface="Arial" charset="0"/>
                <a:cs typeface="Arial" charset="0"/>
              </a:endParaRPr>
            </a:p>
          </p:txBody>
        </p:sp>
        <p:sp>
          <p:nvSpPr>
            <p:cNvPr id="34832" name="Line 27"/>
            <p:cNvSpPr>
              <a:spLocks noChangeShapeType="1"/>
            </p:cNvSpPr>
            <p:nvPr/>
          </p:nvSpPr>
          <p:spPr bwMode="auto">
            <a:xfrm flipH="1" flipV="1">
              <a:off x="2896" y="3021"/>
              <a:ext cx="125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 name="Group 28"/>
          <p:cNvGrpSpPr>
            <a:grpSpLocks/>
          </p:cNvGrpSpPr>
          <p:nvPr/>
        </p:nvGrpSpPr>
        <p:grpSpPr bwMode="auto">
          <a:xfrm>
            <a:off x="1258888" y="3789363"/>
            <a:ext cx="2679700" cy="544512"/>
            <a:chOff x="738" y="1661"/>
            <a:chExt cx="1688" cy="343"/>
          </a:xfrm>
        </p:grpSpPr>
        <p:sp>
          <p:nvSpPr>
            <p:cNvPr id="34829" name="Rectangle 29"/>
            <p:cNvSpPr>
              <a:spLocks noChangeArrowheads="1"/>
            </p:cNvSpPr>
            <p:nvPr/>
          </p:nvSpPr>
          <p:spPr bwMode="auto">
            <a:xfrm>
              <a:off x="738" y="1713"/>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chin</a:t>
              </a:r>
            </a:p>
          </p:txBody>
        </p:sp>
        <p:sp>
          <p:nvSpPr>
            <p:cNvPr id="34830" name="Line 30"/>
            <p:cNvSpPr>
              <a:spLocks noChangeShapeType="1"/>
            </p:cNvSpPr>
            <p:nvPr/>
          </p:nvSpPr>
          <p:spPr bwMode="auto">
            <a:xfrm flipV="1">
              <a:off x="1338" y="1661"/>
              <a:ext cx="1088"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34828" name="Picture 31"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6600" y="2852738"/>
            <a:ext cx="1990725" cy="2736850"/>
          </a:xfrm>
          <a:noFill/>
        </p:spPr>
      </p:pic>
    </p:spTree>
    <p:extLst>
      <p:ext uri="{BB962C8B-B14F-4D97-AF65-F5344CB8AC3E}">
        <p14:creationId xmlns:p14="http://schemas.microsoft.com/office/powerpoint/2010/main" val="212581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404813"/>
            <a:ext cx="7543800" cy="1066800"/>
          </a:xfrm>
        </p:spPr>
        <p:txBody>
          <a:bodyPr/>
          <a:lstStyle/>
          <a:p>
            <a:pPr eaLnBrk="1" hangingPunct="1"/>
            <a:r>
              <a:rPr lang="en-GB" altLang="en-US" sz="3200" dirty="0" smtClean="0">
                <a:solidFill>
                  <a:srgbClr val="FF0000"/>
                </a:solidFill>
              </a:rPr>
              <a:t>Common sites for non-accidental physical injury </a:t>
            </a:r>
            <a:r>
              <a:rPr lang="en-GB" altLang="en-US" sz="3200" dirty="0" smtClean="0">
                <a:solidFill>
                  <a:schemeClr val="accent2">
                    <a:lumMod val="60000"/>
                    <a:lumOff val="40000"/>
                  </a:schemeClr>
                </a:solidFill>
              </a:rPr>
              <a:t>record</a:t>
            </a:r>
            <a:r>
              <a:rPr lang="en-GB" altLang="en-US" sz="3200" dirty="0" smtClean="0">
                <a:solidFill>
                  <a:srgbClr val="FF0000"/>
                </a:solidFill>
              </a:rPr>
              <a:t> </a:t>
            </a:r>
            <a:r>
              <a:rPr lang="en-GB" altLang="en-US" sz="3200" dirty="0" smtClean="0">
                <a:solidFill>
                  <a:schemeClr val="accent2">
                    <a:lumMod val="60000"/>
                    <a:lumOff val="40000"/>
                  </a:schemeClr>
                </a:solidFill>
              </a:rPr>
              <a:t>on pink body map </a:t>
            </a:r>
          </a:p>
        </p:txBody>
      </p:sp>
      <p:grpSp>
        <p:nvGrpSpPr>
          <p:cNvPr id="2" name="Group 4"/>
          <p:cNvGrpSpPr>
            <a:grpSpLocks/>
          </p:cNvGrpSpPr>
          <p:nvPr/>
        </p:nvGrpSpPr>
        <p:grpSpPr bwMode="auto">
          <a:xfrm>
            <a:off x="250825" y="1341438"/>
            <a:ext cx="9224963" cy="5029200"/>
            <a:chOff x="158" y="845"/>
            <a:chExt cx="5811" cy="3168"/>
          </a:xfrm>
        </p:grpSpPr>
        <p:sp>
          <p:nvSpPr>
            <p:cNvPr id="35845" name="Rectangle 5"/>
            <p:cNvSpPr>
              <a:spLocks noChangeArrowheads="1"/>
            </p:cNvSpPr>
            <p:nvPr/>
          </p:nvSpPr>
          <p:spPr bwMode="auto">
            <a:xfrm>
              <a:off x="158" y="1706"/>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CHEEK/SIDE OF FACE - </a:t>
              </a:r>
              <a:r>
                <a:rPr lang="en-GB" altLang="en-US" sz="1600">
                  <a:latin typeface="Arial" charset="0"/>
                  <a:cs typeface="Arial" charset="0"/>
                </a:rPr>
                <a:t>bruising, finger marks</a:t>
              </a:r>
            </a:p>
          </p:txBody>
        </p:sp>
        <p:sp>
          <p:nvSpPr>
            <p:cNvPr id="35846" name="Rectangle 6"/>
            <p:cNvSpPr>
              <a:spLocks noChangeArrowheads="1"/>
            </p:cNvSpPr>
            <p:nvPr/>
          </p:nvSpPr>
          <p:spPr bwMode="auto">
            <a:xfrm>
              <a:off x="521" y="935"/>
              <a:ext cx="10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EYES - </a:t>
              </a:r>
              <a:r>
                <a:rPr lang="en-GB" altLang="en-US" sz="1600">
                  <a:latin typeface="Arial" charset="0"/>
                  <a:cs typeface="Arial" charset="0"/>
                </a:rPr>
                <a:t>bruising, (particularly both eyes)</a:t>
              </a:r>
            </a:p>
          </p:txBody>
        </p:sp>
        <p:sp>
          <p:nvSpPr>
            <p:cNvPr id="35847" name="Rectangle 7"/>
            <p:cNvSpPr>
              <a:spLocks noChangeArrowheads="1"/>
            </p:cNvSpPr>
            <p:nvPr/>
          </p:nvSpPr>
          <p:spPr bwMode="auto">
            <a:xfrm>
              <a:off x="521" y="2251"/>
              <a:ext cx="1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MOUTH - </a:t>
              </a:r>
              <a:r>
                <a:rPr lang="en-GB" altLang="en-US" sz="1600">
                  <a:latin typeface="Arial" charset="0"/>
                  <a:cs typeface="Arial" charset="0"/>
                </a:rPr>
                <a:t>torn frenulum</a:t>
              </a:r>
            </a:p>
          </p:txBody>
        </p:sp>
        <p:sp>
          <p:nvSpPr>
            <p:cNvPr id="35848" name="Rectangle 8"/>
            <p:cNvSpPr>
              <a:spLocks noChangeArrowheads="1"/>
            </p:cNvSpPr>
            <p:nvPr/>
          </p:nvSpPr>
          <p:spPr bwMode="auto">
            <a:xfrm>
              <a:off x="200" y="2754"/>
              <a:ext cx="197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600" b="1">
                  <a:latin typeface="Arial" charset="0"/>
                  <a:cs typeface="Arial" charset="0"/>
                </a:rPr>
                <a:t>SHOULDERS - </a:t>
              </a:r>
              <a:r>
                <a:rPr lang="en-GB" altLang="en-US" sz="1600">
                  <a:latin typeface="Arial" charset="0"/>
                  <a:cs typeface="Arial" charset="0"/>
                </a:rPr>
                <a:t>bruising, grasp marks</a:t>
              </a:r>
            </a:p>
          </p:txBody>
        </p:sp>
        <p:sp>
          <p:nvSpPr>
            <p:cNvPr id="35849" name="Rectangle 9"/>
            <p:cNvSpPr>
              <a:spLocks noChangeArrowheads="1"/>
            </p:cNvSpPr>
            <p:nvPr/>
          </p:nvSpPr>
          <p:spPr bwMode="auto">
            <a:xfrm>
              <a:off x="200" y="3327"/>
              <a:ext cx="13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GENITALS</a:t>
              </a:r>
              <a:r>
                <a:rPr lang="en-GB" altLang="en-US" sz="1600">
                  <a:latin typeface="Arial" charset="0"/>
                  <a:cs typeface="Arial" charset="0"/>
                </a:rPr>
                <a:t> - bruising</a:t>
              </a:r>
            </a:p>
          </p:txBody>
        </p:sp>
        <p:sp>
          <p:nvSpPr>
            <p:cNvPr id="35850" name="Rectangle 10"/>
            <p:cNvSpPr>
              <a:spLocks noChangeArrowheads="1"/>
            </p:cNvSpPr>
            <p:nvPr/>
          </p:nvSpPr>
          <p:spPr bwMode="auto">
            <a:xfrm>
              <a:off x="2971" y="3339"/>
              <a:ext cx="965"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BACK	     }  </a:t>
              </a:r>
            </a:p>
            <a:p>
              <a:pPr>
                <a:spcBef>
                  <a:spcPct val="50000"/>
                </a:spcBef>
              </a:pPr>
              <a:r>
                <a:rPr lang="en-GB" altLang="en-US" sz="1600" b="1">
                  <a:latin typeface="Arial" charset="0"/>
                  <a:cs typeface="Arial" charset="0"/>
                </a:rPr>
                <a:t>BUTTOCKS  }</a:t>
              </a:r>
            </a:p>
            <a:p>
              <a:pPr>
                <a:spcBef>
                  <a:spcPct val="50000"/>
                </a:spcBef>
              </a:pPr>
              <a:r>
                <a:rPr lang="en-GB" altLang="en-US" sz="1600" b="1">
                  <a:latin typeface="Arial" charset="0"/>
                  <a:cs typeface="Arial" charset="0"/>
                </a:rPr>
                <a:t>THIGHS        </a:t>
              </a:r>
              <a:r>
                <a:rPr lang="en-GB" altLang="en-US" sz="1600" b="1"/>
                <a:t>}</a:t>
              </a:r>
            </a:p>
          </p:txBody>
        </p:sp>
        <p:sp>
          <p:nvSpPr>
            <p:cNvPr id="61451" name="Rectangle 11"/>
            <p:cNvSpPr>
              <a:spLocks noChangeArrowheads="1"/>
            </p:cNvSpPr>
            <p:nvPr/>
          </p:nvSpPr>
          <p:spPr bwMode="auto">
            <a:xfrm>
              <a:off x="3936" y="3184"/>
              <a:ext cx="1838" cy="368"/>
            </a:xfrm>
            <a:prstGeom prst="rect">
              <a:avLst/>
            </a:prstGeom>
            <a:noFill/>
            <a:ln w="9525">
              <a:noFill/>
              <a:miter lim="800000"/>
              <a:headEnd/>
              <a:tailEnd/>
            </a:ln>
          </p:spPr>
          <p:txBody>
            <a:bodyPr wrap="square">
              <a:spAutoFit/>
            </a:bodyPr>
            <a:lstStyle/>
            <a:p>
              <a:pPr>
                <a:spcBef>
                  <a:spcPct val="50000"/>
                </a:spcBef>
                <a:defRPr/>
              </a:pPr>
              <a:r>
                <a:rPr lang="en-GB" sz="1600" dirty="0">
                  <a:latin typeface="+mn-lt"/>
                </a:rPr>
                <a:t>Linear bruising. Outline of belt/buckles. Scalds/burns</a:t>
              </a:r>
            </a:p>
          </p:txBody>
        </p:sp>
        <p:sp>
          <p:nvSpPr>
            <p:cNvPr id="61452" name="Rectangle 12"/>
            <p:cNvSpPr>
              <a:spLocks noChangeArrowheads="1"/>
            </p:cNvSpPr>
            <p:nvPr/>
          </p:nvSpPr>
          <p:spPr bwMode="auto">
            <a:xfrm>
              <a:off x="3721" y="2795"/>
              <a:ext cx="1905" cy="213"/>
            </a:xfrm>
            <a:prstGeom prst="rect">
              <a:avLst/>
            </a:prstGeom>
            <a:noFill/>
            <a:ln w="9525">
              <a:noFill/>
              <a:miter lim="800000"/>
              <a:headEnd/>
              <a:tailEnd/>
            </a:ln>
          </p:spPr>
          <p:txBody>
            <a:bodyPr wrap="none">
              <a:spAutoFit/>
            </a:bodyPr>
            <a:lstStyle/>
            <a:p>
              <a:pPr>
                <a:spcBef>
                  <a:spcPct val="50000"/>
                </a:spcBef>
                <a:defRPr/>
              </a:pPr>
              <a:r>
                <a:rPr lang="en-GB" sz="1600" b="1" dirty="0">
                  <a:latin typeface="+mj-lt"/>
                </a:rPr>
                <a:t>CHEST - </a:t>
              </a:r>
              <a:r>
                <a:rPr lang="en-GB" sz="1600" dirty="0">
                  <a:latin typeface="+mj-lt"/>
                </a:rPr>
                <a:t>bruising, grasp marks</a:t>
              </a:r>
            </a:p>
          </p:txBody>
        </p:sp>
        <p:sp>
          <p:nvSpPr>
            <p:cNvPr id="35853" name="Rectangle 13"/>
            <p:cNvSpPr>
              <a:spLocks noChangeArrowheads="1"/>
            </p:cNvSpPr>
            <p:nvPr/>
          </p:nvSpPr>
          <p:spPr bwMode="auto">
            <a:xfrm>
              <a:off x="4027" y="2297"/>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UPPER &amp; INNER ARM - </a:t>
              </a:r>
              <a:r>
                <a:rPr lang="en-GB" altLang="en-US" sz="1600">
                  <a:latin typeface="Arial" charset="0"/>
                  <a:cs typeface="Arial" charset="0"/>
                </a:rPr>
                <a:t>bruising, grasp marks</a:t>
              </a:r>
            </a:p>
          </p:txBody>
        </p:sp>
        <p:sp>
          <p:nvSpPr>
            <p:cNvPr id="35854" name="Rectangle 14"/>
            <p:cNvSpPr>
              <a:spLocks noChangeArrowheads="1"/>
            </p:cNvSpPr>
            <p:nvPr/>
          </p:nvSpPr>
          <p:spPr bwMode="auto">
            <a:xfrm>
              <a:off x="3606" y="1888"/>
              <a:ext cx="19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NECK -</a:t>
              </a:r>
              <a:r>
                <a:rPr lang="en-GB" altLang="en-US" sz="1600">
                  <a:latin typeface="Arial" charset="0"/>
                  <a:cs typeface="Arial" charset="0"/>
                </a:rPr>
                <a:t>bruising, grasp marks</a:t>
              </a:r>
            </a:p>
          </p:txBody>
        </p:sp>
        <p:sp>
          <p:nvSpPr>
            <p:cNvPr id="61455" name="Rectangle 15"/>
            <p:cNvSpPr>
              <a:spLocks noChangeArrowheads="1"/>
            </p:cNvSpPr>
            <p:nvPr/>
          </p:nvSpPr>
          <p:spPr bwMode="auto">
            <a:xfrm>
              <a:off x="4152" y="1388"/>
              <a:ext cx="1455" cy="368"/>
            </a:xfrm>
            <a:prstGeom prst="rect">
              <a:avLst/>
            </a:prstGeom>
            <a:noFill/>
            <a:ln w="9525">
              <a:noFill/>
              <a:miter lim="800000"/>
              <a:headEnd/>
              <a:tailEnd/>
            </a:ln>
          </p:spPr>
          <p:txBody>
            <a:bodyPr>
              <a:spAutoFit/>
            </a:bodyPr>
            <a:lstStyle/>
            <a:p>
              <a:pPr>
                <a:spcBef>
                  <a:spcPct val="50000"/>
                </a:spcBef>
                <a:defRPr/>
              </a:pPr>
              <a:r>
                <a:rPr lang="en-GB" sz="1600" b="1" dirty="0">
                  <a:latin typeface="+mj-lt"/>
                </a:rPr>
                <a:t>EARS - </a:t>
              </a:r>
              <a:r>
                <a:rPr lang="en-GB" sz="1600" dirty="0">
                  <a:latin typeface="+mj-lt"/>
                </a:rPr>
                <a:t>Pinch or slap marks, bruising</a:t>
              </a:r>
            </a:p>
          </p:txBody>
        </p:sp>
        <p:sp>
          <p:nvSpPr>
            <p:cNvPr id="35856" name="Rectangle 16"/>
            <p:cNvSpPr>
              <a:spLocks noChangeArrowheads="1"/>
            </p:cNvSpPr>
            <p:nvPr/>
          </p:nvSpPr>
          <p:spPr bwMode="auto">
            <a:xfrm>
              <a:off x="1156" y="3558"/>
              <a:ext cx="13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KNEES - </a:t>
              </a:r>
              <a:r>
                <a:rPr lang="en-GB" altLang="en-US" sz="1600">
                  <a:latin typeface="Arial" charset="0"/>
                  <a:cs typeface="Arial" charset="0"/>
                </a:rPr>
                <a:t>grasp marks</a:t>
              </a:r>
            </a:p>
          </p:txBody>
        </p:sp>
        <p:sp>
          <p:nvSpPr>
            <p:cNvPr id="35857" name="Line 17"/>
            <p:cNvSpPr>
              <a:spLocks noChangeShapeType="1"/>
            </p:cNvSpPr>
            <p:nvPr/>
          </p:nvSpPr>
          <p:spPr bwMode="auto">
            <a:xfrm>
              <a:off x="1473" y="1253"/>
              <a:ext cx="95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58" name="Rectangle 18"/>
            <p:cNvSpPr>
              <a:spLocks noChangeArrowheads="1"/>
            </p:cNvSpPr>
            <p:nvPr/>
          </p:nvSpPr>
          <p:spPr bwMode="auto">
            <a:xfrm>
              <a:off x="3606" y="845"/>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Arial" charset="0"/>
                  <a:cs typeface="Arial" charset="0"/>
                </a:rPr>
                <a:t>SKULL</a:t>
              </a:r>
              <a:r>
                <a:rPr lang="en-GB" altLang="en-US" sz="1600" dirty="0">
                  <a:latin typeface="Arial" charset="0"/>
                  <a:cs typeface="Arial" charset="0"/>
                </a:rPr>
                <a:t> </a:t>
              </a:r>
              <a:r>
                <a:rPr lang="en-GB" altLang="en-US" sz="1600" dirty="0" smtClean="0">
                  <a:latin typeface="Arial" charset="0"/>
                  <a:cs typeface="Arial" charset="0"/>
                </a:rPr>
                <a:t>– fracture, bruising  </a:t>
              </a:r>
              <a:r>
                <a:rPr lang="en-GB" altLang="en-US" sz="1600" dirty="0">
                  <a:latin typeface="Arial" charset="0"/>
                  <a:cs typeface="Arial" charset="0"/>
                </a:rPr>
                <a:t>or bleeding under </a:t>
              </a:r>
              <a:r>
                <a:rPr lang="en-GB" altLang="en-US" sz="1600" dirty="0" smtClean="0">
                  <a:latin typeface="Arial" charset="0"/>
                  <a:cs typeface="Arial" charset="0"/>
                </a:rPr>
                <a:t>skull</a:t>
              </a:r>
              <a:endParaRPr lang="en-GB" altLang="en-US" sz="1600" dirty="0">
                <a:latin typeface="Arial" charset="0"/>
                <a:cs typeface="Arial" charset="0"/>
              </a:endParaRPr>
            </a:p>
          </p:txBody>
        </p:sp>
        <p:sp>
          <p:nvSpPr>
            <p:cNvPr id="35859" name="Line 19"/>
            <p:cNvSpPr>
              <a:spLocks noChangeShapeType="1"/>
            </p:cNvSpPr>
            <p:nvPr/>
          </p:nvSpPr>
          <p:spPr bwMode="auto">
            <a:xfrm flipH="1">
              <a:off x="2789" y="1071"/>
              <a:ext cx="777"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0" name="Line 20"/>
            <p:cNvSpPr>
              <a:spLocks noChangeShapeType="1"/>
            </p:cNvSpPr>
            <p:nvPr/>
          </p:nvSpPr>
          <p:spPr bwMode="auto">
            <a:xfrm flipH="1" flipV="1">
              <a:off x="2789" y="1571"/>
              <a:ext cx="127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1" name="Line 21"/>
            <p:cNvSpPr>
              <a:spLocks noChangeShapeType="1"/>
            </p:cNvSpPr>
            <p:nvPr/>
          </p:nvSpPr>
          <p:spPr bwMode="auto">
            <a:xfrm flipH="1" flipV="1">
              <a:off x="2789" y="1752"/>
              <a:ext cx="1049"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2" name="Line 22"/>
            <p:cNvSpPr>
              <a:spLocks noChangeShapeType="1"/>
            </p:cNvSpPr>
            <p:nvPr/>
          </p:nvSpPr>
          <p:spPr bwMode="auto">
            <a:xfrm flipH="1" flipV="1">
              <a:off x="3242" y="1979"/>
              <a:ext cx="820"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3" name="Line 23"/>
            <p:cNvSpPr>
              <a:spLocks noChangeShapeType="1"/>
            </p:cNvSpPr>
            <p:nvPr/>
          </p:nvSpPr>
          <p:spPr bwMode="auto">
            <a:xfrm flipH="1" flipV="1">
              <a:off x="2835" y="2024"/>
              <a:ext cx="914"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4" name="Line 24"/>
            <p:cNvSpPr>
              <a:spLocks noChangeShapeType="1"/>
            </p:cNvSpPr>
            <p:nvPr/>
          </p:nvSpPr>
          <p:spPr bwMode="auto">
            <a:xfrm flipV="1">
              <a:off x="1882" y="2795"/>
              <a:ext cx="685" cy="7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5" name="Line 25"/>
            <p:cNvSpPr>
              <a:spLocks noChangeShapeType="1"/>
            </p:cNvSpPr>
            <p:nvPr/>
          </p:nvSpPr>
          <p:spPr bwMode="auto">
            <a:xfrm flipV="1">
              <a:off x="1383" y="2478"/>
              <a:ext cx="1371"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6" name="Line 26"/>
            <p:cNvSpPr>
              <a:spLocks noChangeShapeType="1"/>
            </p:cNvSpPr>
            <p:nvPr/>
          </p:nvSpPr>
          <p:spPr bwMode="auto">
            <a:xfrm flipV="1">
              <a:off x="1292" y="1616"/>
              <a:ext cx="1270" cy="1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7" name="Line 27"/>
            <p:cNvSpPr>
              <a:spLocks noChangeShapeType="1"/>
            </p:cNvSpPr>
            <p:nvPr/>
          </p:nvSpPr>
          <p:spPr bwMode="auto">
            <a:xfrm flipV="1">
              <a:off x="1111" y="1480"/>
              <a:ext cx="1507" cy="7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8" name="Line 28"/>
            <p:cNvSpPr>
              <a:spLocks noChangeShapeType="1"/>
            </p:cNvSpPr>
            <p:nvPr/>
          </p:nvSpPr>
          <p:spPr bwMode="auto">
            <a:xfrm flipV="1">
              <a:off x="1247" y="1434"/>
              <a:ext cx="136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35844" name="Picture 32"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205038"/>
            <a:ext cx="1779587" cy="2447925"/>
          </a:xfrm>
        </p:spPr>
      </p:pic>
    </p:spTree>
    <p:extLst>
      <p:ext uri="{BB962C8B-B14F-4D97-AF65-F5344CB8AC3E}">
        <p14:creationId xmlns:p14="http://schemas.microsoft.com/office/powerpoint/2010/main" val="157823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848600" cy="1008112"/>
          </a:xfrm>
        </p:spPr>
        <p:txBody>
          <a:bodyPr/>
          <a:lstStyle/>
          <a:p>
            <a:r>
              <a:rPr lang="en-GB" dirty="0" smtClean="0">
                <a:solidFill>
                  <a:srgbClr val="FF0000"/>
                </a:solidFill>
              </a:rPr>
              <a:t>Emotional:</a:t>
            </a:r>
            <a:endParaRPr lang="en-GB" dirty="0">
              <a:solidFill>
                <a:srgbClr val="FF0000"/>
              </a:solidFill>
            </a:endParaRPr>
          </a:p>
        </p:txBody>
      </p:sp>
      <p:sp>
        <p:nvSpPr>
          <p:cNvPr id="3" name="Content Placeholder 2"/>
          <p:cNvSpPr>
            <a:spLocks noGrp="1"/>
          </p:cNvSpPr>
          <p:nvPr>
            <p:ph idx="1"/>
          </p:nvPr>
        </p:nvSpPr>
        <p:spPr>
          <a:xfrm>
            <a:off x="685800" y="1196752"/>
            <a:ext cx="7848600" cy="4670648"/>
          </a:xfrm>
        </p:spPr>
        <p:txBody>
          <a:bodyPr/>
          <a:lstStyle/>
          <a:p>
            <a:pPr marL="0" indent="0" algn="just">
              <a:buNone/>
            </a:pPr>
            <a:r>
              <a:rPr lang="en-US" sz="2400" dirty="0" smtClean="0"/>
              <a:t>The </a:t>
            </a:r>
            <a:r>
              <a:rPr lang="en-US" sz="2400" dirty="0">
                <a:solidFill>
                  <a:schemeClr val="accent2">
                    <a:lumMod val="60000"/>
                    <a:lumOff val="40000"/>
                  </a:schemeClr>
                </a:solidFill>
              </a:rPr>
              <a:t>persistent</a:t>
            </a:r>
            <a:r>
              <a:rPr lang="en-US" sz="2400" dirty="0"/>
              <a:t> emotional maltreatment of a child such as to cause </a:t>
            </a:r>
            <a:r>
              <a:rPr lang="en-US" sz="2400" dirty="0">
                <a:solidFill>
                  <a:schemeClr val="accent2">
                    <a:lumMod val="60000"/>
                    <a:lumOff val="40000"/>
                  </a:schemeClr>
                </a:solidFill>
              </a:rPr>
              <a:t>severe and adverse </a:t>
            </a:r>
            <a:r>
              <a:rPr lang="en-US" sz="2400" dirty="0"/>
              <a:t>effects on the child’s emotional development. It may </a:t>
            </a:r>
            <a:r>
              <a:rPr lang="en-US" sz="2400" dirty="0" smtClean="0"/>
              <a:t>involve:</a:t>
            </a:r>
          </a:p>
          <a:p>
            <a:pPr lvl="1" algn="just"/>
            <a:r>
              <a:rPr lang="en-US" sz="2400" dirty="0" smtClean="0"/>
              <a:t>conveying </a:t>
            </a:r>
            <a:r>
              <a:rPr lang="en-US" sz="2400" dirty="0"/>
              <a:t>to a child that they are worthless or unloved, inadequate, or valued only insofar as they meet the needs of another person</a:t>
            </a:r>
            <a:r>
              <a:rPr lang="en-US" sz="2400" dirty="0" smtClean="0"/>
              <a:t>.</a:t>
            </a:r>
          </a:p>
          <a:p>
            <a:pPr lvl="1" algn="just"/>
            <a:r>
              <a:rPr lang="en-US" sz="2400" dirty="0" smtClean="0"/>
              <a:t>seeing </a:t>
            </a:r>
            <a:r>
              <a:rPr lang="en-US" sz="2400" dirty="0"/>
              <a:t>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27</a:t>
            </a:fld>
            <a:endParaRPr lang="en-US">
              <a:solidFill>
                <a:srgbClr val="000000"/>
              </a:solidFill>
            </a:endParaRPr>
          </a:p>
        </p:txBody>
      </p:sp>
    </p:spTree>
    <p:extLst>
      <p:ext uri="{BB962C8B-B14F-4D97-AF65-F5344CB8AC3E}">
        <p14:creationId xmlns:p14="http://schemas.microsoft.com/office/powerpoint/2010/main" val="2137097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52656" cy="936104"/>
          </a:xfrm>
        </p:spPr>
        <p:txBody>
          <a:bodyPr/>
          <a:lstStyle/>
          <a:p>
            <a:r>
              <a:rPr lang="en-GB" dirty="0" smtClean="0">
                <a:solidFill>
                  <a:srgbClr val="FF0000"/>
                </a:solidFill>
              </a:rPr>
              <a:t>Emotional:</a:t>
            </a:r>
            <a:endParaRPr lang="en-GB" dirty="0">
              <a:solidFill>
                <a:srgbClr val="FF0000"/>
              </a:solidFill>
            </a:endParaRPr>
          </a:p>
        </p:txBody>
      </p:sp>
      <p:sp>
        <p:nvSpPr>
          <p:cNvPr id="3" name="Content Placeholder 2"/>
          <p:cNvSpPr>
            <a:spLocks noGrp="1"/>
          </p:cNvSpPr>
          <p:nvPr>
            <p:ph idx="1"/>
          </p:nvPr>
        </p:nvSpPr>
        <p:spPr>
          <a:xfrm>
            <a:off x="685800" y="1484784"/>
            <a:ext cx="7848600" cy="4382616"/>
          </a:xfrm>
        </p:spPr>
        <p:txBody>
          <a:bodyPr/>
          <a:lstStyle/>
          <a:p>
            <a:pPr lvl="1" algn="just"/>
            <a:r>
              <a:rPr lang="en-US" sz="2400" dirty="0"/>
              <a:t>not giving the child opportunities to express their views, deliberately silencing them or ‘making fun’ of what they say or how they </a:t>
            </a:r>
            <a:r>
              <a:rPr lang="en-US" sz="2400" dirty="0" smtClean="0"/>
              <a:t>communicate</a:t>
            </a:r>
            <a:endParaRPr lang="en-US" sz="2400" dirty="0"/>
          </a:p>
          <a:p>
            <a:pPr lvl="1" algn="just"/>
            <a:endParaRPr lang="en-US" sz="2400" dirty="0"/>
          </a:p>
          <a:p>
            <a:pPr lvl="1" algn="just"/>
            <a:r>
              <a:rPr lang="en-US" sz="2400" dirty="0"/>
              <a:t>age or developmentally inappropriate expectations being imposed on children. These may include interactions that are beyond a child’s developmental capability as well as overprotection and limitation of exploration and learning, or preventing the child participating in normal social </a:t>
            </a:r>
            <a:r>
              <a:rPr lang="en-US" sz="2400" dirty="0" smtClean="0"/>
              <a:t>interaction</a:t>
            </a: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28</a:t>
            </a:fld>
            <a:endParaRPr lang="en-US">
              <a:solidFill>
                <a:srgbClr val="000000"/>
              </a:solidFill>
            </a:endParaRPr>
          </a:p>
        </p:txBody>
      </p:sp>
    </p:spTree>
    <p:extLst>
      <p:ext uri="{BB962C8B-B14F-4D97-AF65-F5344CB8AC3E}">
        <p14:creationId xmlns:p14="http://schemas.microsoft.com/office/powerpoint/2010/main" val="335150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848600" cy="936104"/>
          </a:xfrm>
        </p:spPr>
        <p:txBody>
          <a:bodyPr/>
          <a:lstStyle/>
          <a:p>
            <a:r>
              <a:rPr lang="en-GB" dirty="0" smtClean="0">
                <a:solidFill>
                  <a:srgbClr val="FF0000"/>
                </a:solidFill>
              </a:rPr>
              <a:t>Sexual:</a:t>
            </a:r>
            <a:endParaRPr lang="en-GB" dirty="0">
              <a:solidFill>
                <a:srgbClr val="FF0000"/>
              </a:solidFill>
            </a:endParaRPr>
          </a:p>
        </p:txBody>
      </p:sp>
      <p:sp>
        <p:nvSpPr>
          <p:cNvPr id="3" name="Content Placeholder 2"/>
          <p:cNvSpPr>
            <a:spLocks noGrp="1"/>
          </p:cNvSpPr>
          <p:nvPr>
            <p:ph idx="1"/>
          </p:nvPr>
        </p:nvSpPr>
        <p:spPr>
          <a:xfrm>
            <a:off x="395536" y="980728"/>
            <a:ext cx="8280920" cy="4886672"/>
          </a:xfrm>
        </p:spPr>
        <p:txBody>
          <a:bodyPr/>
          <a:lstStyle/>
          <a:p>
            <a:pPr marL="0" indent="0" algn="just">
              <a:buNone/>
            </a:pPr>
            <a:r>
              <a:rPr lang="en-US" sz="2400" dirty="0"/>
              <a:t>I</a:t>
            </a:r>
            <a:r>
              <a:rPr lang="en-US" sz="2400" dirty="0" smtClean="0"/>
              <a:t>nvolves </a:t>
            </a:r>
            <a:r>
              <a:rPr lang="en-US" sz="2400" dirty="0"/>
              <a:t>forcing or enticing a child </a:t>
            </a:r>
            <a:r>
              <a:rPr lang="en-US" sz="2400" dirty="0" smtClean="0"/>
              <a:t>or </a:t>
            </a:r>
            <a:r>
              <a:rPr lang="en-US" sz="2400" dirty="0"/>
              <a:t>young person to take part in sexual activities, not necessarily involving a high level of violence, whether or not the child is aware of what is happening. 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(including via the internet). Sexual abuse is not solely perpetrated by adult males. Women can also commit acts of sexual abuse, as can other children. </a:t>
            </a:r>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29</a:t>
            </a:fld>
            <a:endParaRPr lang="en-US">
              <a:solidFill>
                <a:srgbClr val="000000"/>
              </a:solidFill>
            </a:endParaRPr>
          </a:p>
        </p:txBody>
      </p:sp>
    </p:spTree>
    <p:extLst>
      <p:ext uri="{BB962C8B-B14F-4D97-AF65-F5344CB8AC3E}">
        <p14:creationId xmlns:p14="http://schemas.microsoft.com/office/powerpoint/2010/main" val="225735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000" dirty="0">
                <a:solidFill>
                  <a:srgbClr val="FF0000"/>
                </a:solidFill>
                <a:latin typeface="Arial"/>
                <a:ea typeface="+mn-ea"/>
                <a:cs typeface="+mn-cs"/>
              </a:rPr>
              <a:t>Safeguarding and promoting the welfare of children is defined </a:t>
            </a:r>
            <a:r>
              <a:rPr lang="en-GB" sz="3000" dirty="0" smtClean="0">
                <a:solidFill>
                  <a:srgbClr val="FF0000"/>
                </a:solidFill>
                <a:latin typeface="Arial"/>
                <a:ea typeface="+mn-ea"/>
                <a:cs typeface="+mn-cs"/>
              </a:rPr>
              <a:t>in Keeping Children Safe in Education (</a:t>
            </a:r>
            <a:r>
              <a:rPr lang="en-GB" sz="3000" dirty="0" err="1" smtClean="0">
                <a:solidFill>
                  <a:srgbClr val="FF0000"/>
                </a:solidFill>
                <a:latin typeface="Arial"/>
                <a:ea typeface="+mn-ea"/>
                <a:cs typeface="+mn-cs"/>
              </a:rPr>
              <a:t>DfE</a:t>
            </a:r>
            <a:r>
              <a:rPr lang="en-GB" sz="3000" dirty="0" smtClean="0">
                <a:solidFill>
                  <a:srgbClr val="FF0000"/>
                </a:solidFill>
                <a:latin typeface="Arial"/>
                <a:ea typeface="+mn-ea"/>
                <a:cs typeface="+mn-cs"/>
              </a:rPr>
              <a:t>, 2016) as</a:t>
            </a:r>
            <a:r>
              <a:rPr lang="en-GB" sz="3000" dirty="0">
                <a:solidFill>
                  <a:srgbClr val="FF0000"/>
                </a:solidFill>
                <a:latin typeface="Arial"/>
                <a:ea typeface="+mn-ea"/>
                <a:cs typeface="+mn-cs"/>
              </a:rPr>
              <a:t>:</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GB" i="1" dirty="0" smtClean="0">
              <a:solidFill>
                <a:srgbClr val="000000"/>
              </a:solidFill>
              <a:latin typeface="Arial"/>
            </a:endParaRPr>
          </a:p>
          <a:p>
            <a:pPr marL="0" indent="0">
              <a:buNone/>
            </a:pPr>
            <a:r>
              <a:rPr lang="en-GB" i="1" dirty="0" smtClean="0">
                <a:solidFill>
                  <a:srgbClr val="000000"/>
                </a:solidFill>
                <a:latin typeface="Arial"/>
              </a:rPr>
              <a:t>“protecting </a:t>
            </a:r>
            <a:r>
              <a:rPr lang="en-GB" i="1" dirty="0">
                <a:solidFill>
                  <a:srgbClr val="000000"/>
                </a:solidFill>
                <a:latin typeface="Arial"/>
              </a:rPr>
              <a:t>children from maltreatment; preventing impairment of children’s health or development; ensuring that children grow up in circumstances consistent with the provision of safe and effective care; and taking action to enable all children to have the best </a:t>
            </a:r>
            <a:r>
              <a:rPr lang="en-GB" i="1" dirty="0" smtClean="0">
                <a:solidFill>
                  <a:srgbClr val="000000"/>
                </a:solidFill>
                <a:latin typeface="Arial"/>
              </a:rPr>
              <a:t>outcomes” </a:t>
            </a:r>
            <a:endParaRPr lang="en-GB" i="1" dirty="0">
              <a:solidFill>
                <a:srgbClr val="000000"/>
              </a:solidFill>
              <a:latin typeface="Arial"/>
            </a:endParaRPr>
          </a:p>
          <a:p>
            <a:endParaRPr lang="en-GB" dirty="0"/>
          </a:p>
        </p:txBody>
      </p:sp>
    </p:spTree>
    <p:extLst>
      <p:ext uri="{BB962C8B-B14F-4D97-AF65-F5344CB8AC3E}">
        <p14:creationId xmlns:p14="http://schemas.microsoft.com/office/powerpoint/2010/main" val="425775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848600" cy="1008112"/>
          </a:xfrm>
        </p:spPr>
        <p:txBody>
          <a:bodyPr/>
          <a:lstStyle/>
          <a:p>
            <a:r>
              <a:rPr lang="en-GB" dirty="0" smtClean="0">
                <a:solidFill>
                  <a:srgbClr val="FF0000"/>
                </a:solidFill>
              </a:rPr>
              <a:t>Neglect: </a:t>
            </a:r>
            <a:r>
              <a:rPr lang="en-GB" dirty="0" smtClean="0">
                <a:solidFill>
                  <a:schemeClr val="accent2">
                    <a:lumMod val="60000"/>
                    <a:lumOff val="40000"/>
                  </a:schemeClr>
                </a:solidFill>
              </a:rPr>
              <a:t>most common </a:t>
            </a:r>
            <a:endParaRPr lang="en-GB" dirty="0">
              <a:solidFill>
                <a:schemeClr val="accent2">
                  <a:lumMod val="60000"/>
                  <a:lumOff val="40000"/>
                </a:schemeClr>
              </a:solidFill>
            </a:endParaRPr>
          </a:p>
        </p:txBody>
      </p:sp>
      <p:sp>
        <p:nvSpPr>
          <p:cNvPr id="3" name="Content Placeholder 2"/>
          <p:cNvSpPr>
            <a:spLocks noGrp="1"/>
          </p:cNvSpPr>
          <p:nvPr>
            <p:ph idx="1"/>
          </p:nvPr>
        </p:nvSpPr>
        <p:spPr>
          <a:xfrm>
            <a:off x="611560" y="1340768"/>
            <a:ext cx="7922840" cy="4526632"/>
          </a:xfrm>
        </p:spPr>
        <p:txBody>
          <a:bodyPr/>
          <a:lstStyle/>
          <a:p>
            <a:pPr marL="0" indent="0" algn="just">
              <a:buNone/>
            </a:pPr>
            <a:r>
              <a:rPr lang="en-US" sz="2400" dirty="0" smtClean="0">
                <a:solidFill>
                  <a:schemeClr val="accent2">
                    <a:lumMod val="60000"/>
                    <a:lumOff val="40000"/>
                  </a:schemeClr>
                </a:solidFill>
              </a:rPr>
              <a:t>Persistent</a:t>
            </a:r>
            <a:r>
              <a:rPr lang="en-US" sz="2400" dirty="0" smtClean="0"/>
              <a:t> </a:t>
            </a:r>
            <a:r>
              <a:rPr lang="en-US" sz="2400" dirty="0"/>
              <a:t>failure to meet a child’s basic physical and/or psychological needs, likely to result in the serious impairment of the child’s health or development. Neglect may occur during pregnancy as a result of maternal substance abuse. Once a child is born, neglect may involve a parent or </a:t>
            </a:r>
            <a:r>
              <a:rPr lang="en-US" sz="2400" dirty="0" err="1"/>
              <a:t>carer</a:t>
            </a:r>
            <a:r>
              <a:rPr lang="en-US" sz="2400" dirty="0"/>
              <a:t> failing to: provide adequate food, clothing and shelter (including exclusion from home or abandonment); protect a child from physical and emotional harm or danger; ensure adequate supervision (including the use of inadequate care-givers); or ensure access to appropriate medical care or treatment. It may also include neglect of, or unresponsiveness to, a child’s basic emotional needs. </a:t>
            </a:r>
          </a:p>
          <a:p>
            <a:pPr marL="0" indent="0">
              <a:buNone/>
            </a:pPr>
            <a:endParaRPr lang="en-GB" dirty="0"/>
          </a:p>
        </p:txBody>
      </p:sp>
    </p:spTree>
    <p:extLst>
      <p:ext uri="{BB962C8B-B14F-4D97-AF65-F5344CB8AC3E}">
        <p14:creationId xmlns:p14="http://schemas.microsoft.com/office/powerpoint/2010/main" val="614787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864096"/>
          </a:xfrm>
        </p:spPr>
        <p:txBody>
          <a:bodyPr/>
          <a:lstStyle/>
          <a:p>
            <a:r>
              <a:rPr lang="en-GB" dirty="0">
                <a:solidFill>
                  <a:srgbClr val="FF0000"/>
                </a:solidFill>
              </a:rPr>
              <a:t>Specific safeguarding issues:</a:t>
            </a:r>
            <a:endParaRPr lang="en-GB" dirty="0"/>
          </a:p>
        </p:txBody>
      </p:sp>
      <p:sp>
        <p:nvSpPr>
          <p:cNvPr id="3" name="Content Placeholder 2"/>
          <p:cNvSpPr>
            <a:spLocks noGrp="1"/>
          </p:cNvSpPr>
          <p:nvPr>
            <p:ph idx="1"/>
          </p:nvPr>
        </p:nvSpPr>
        <p:spPr>
          <a:xfrm>
            <a:off x="685800" y="1268760"/>
            <a:ext cx="7848600" cy="4598640"/>
          </a:xfrm>
        </p:spPr>
        <p:txBody>
          <a:bodyPr/>
          <a:lstStyle/>
          <a:p>
            <a:pPr marL="0" indent="0">
              <a:buNone/>
            </a:pPr>
            <a:r>
              <a:rPr lang="en-GB" dirty="0"/>
              <a:t>• </a:t>
            </a:r>
            <a:r>
              <a:rPr lang="en-GB" sz="2400" dirty="0"/>
              <a:t>bullying including cyberbullying</a:t>
            </a:r>
          </a:p>
          <a:p>
            <a:pPr marL="0" indent="0">
              <a:buNone/>
            </a:pPr>
            <a:r>
              <a:rPr lang="en-GB" sz="2400" dirty="0"/>
              <a:t>• children missing education – and Annex A</a:t>
            </a:r>
          </a:p>
          <a:p>
            <a:pPr marL="0" indent="0">
              <a:buNone/>
            </a:pPr>
            <a:r>
              <a:rPr lang="en-GB" sz="2400" dirty="0"/>
              <a:t>• child missing from home or care</a:t>
            </a:r>
          </a:p>
          <a:p>
            <a:pPr marL="0" indent="0">
              <a:buNone/>
            </a:pPr>
            <a:r>
              <a:rPr lang="en-GB" sz="2400" dirty="0"/>
              <a:t>• child sexual exploitation (CSE) – and Annex A</a:t>
            </a:r>
          </a:p>
          <a:p>
            <a:pPr marL="0" indent="0">
              <a:buNone/>
            </a:pPr>
            <a:r>
              <a:rPr lang="en-GB" sz="2400" dirty="0"/>
              <a:t>• domestic violence</a:t>
            </a:r>
          </a:p>
          <a:p>
            <a:pPr marL="0" indent="0">
              <a:buNone/>
            </a:pPr>
            <a:r>
              <a:rPr lang="en-GB" sz="2400" dirty="0"/>
              <a:t>• drugs</a:t>
            </a:r>
          </a:p>
          <a:p>
            <a:pPr marL="0" indent="0">
              <a:buNone/>
            </a:pPr>
            <a:r>
              <a:rPr lang="en-GB" sz="2400" dirty="0"/>
              <a:t>• fabricated or induced illness</a:t>
            </a:r>
          </a:p>
          <a:p>
            <a:pPr marL="0" indent="0">
              <a:buNone/>
            </a:pPr>
            <a:r>
              <a:rPr lang="en-GB" sz="2400" dirty="0"/>
              <a:t>• faith abuse</a:t>
            </a:r>
          </a:p>
          <a:p>
            <a:pPr marL="0" indent="0">
              <a:buNone/>
            </a:pPr>
            <a:r>
              <a:rPr lang="en-GB" sz="2400" dirty="0"/>
              <a:t>• female genital mutilation (FGM) – and Annex A</a:t>
            </a:r>
          </a:p>
          <a:p>
            <a:pPr marL="0" indent="0">
              <a:buNone/>
            </a:pPr>
            <a:r>
              <a:rPr lang="en-GB" sz="2400" dirty="0"/>
              <a:t>• forced </a:t>
            </a:r>
            <a:r>
              <a:rPr lang="en-GB" sz="2400" dirty="0" smtClean="0"/>
              <a:t>marriage - </a:t>
            </a:r>
            <a:r>
              <a:rPr lang="en-GB" sz="2400" dirty="0"/>
              <a:t>and Annex A</a:t>
            </a:r>
          </a:p>
          <a:p>
            <a:pPr marL="0" indent="0">
              <a:buNone/>
            </a:pPr>
            <a:r>
              <a:rPr lang="en-GB" sz="2400" dirty="0" smtClean="0"/>
              <a:t>• gangs and youth violence</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31</a:t>
            </a:fld>
            <a:endParaRPr lang="en-US">
              <a:solidFill>
                <a:srgbClr val="000000"/>
              </a:solidFill>
            </a:endParaRPr>
          </a:p>
        </p:txBody>
      </p:sp>
    </p:spTree>
    <p:extLst>
      <p:ext uri="{BB962C8B-B14F-4D97-AF65-F5344CB8AC3E}">
        <p14:creationId xmlns:p14="http://schemas.microsoft.com/office/powerpoint/2010/main" val="347538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848600" cy="1080120"/>
          </a:xfrm>
        </p:spPr>
        <p:txBody>
          <a:bodyPr/>
          <a:lstStyle/>
          <a:p>
            <a:r>
              <a:rPr lang="en-GB" dirty="0" smtClean="0">
                <a:solidFill>
                  <a:srgbClr val="FF0000"/>
                </a:solidFill>
              </a:rPr>
              <a:t>Specific safeguarding issues:</a:t>
            </a:r>
            <a:endParaRPr lang="en-GB" dirty="0">
              <a:solidFill>
                <a:srgbClr val="FF0000"/>
              </a:solidFill>
            </a:endParaRPr>
          </a:p>
        </p:txBody>
      </p:sp>
      <p:sp>
        <p:nvSpPr>
          <p:cNvPr id="3" name="Content Placeholder 2"/>
          <p:cNvSpPr>
            <a:spLocks noGrp="1"/>
          </p:cNvSpPr>
          <p:nvPr>
            <p:ph idx="1"/>
          </p:nvPr>
        </p:nvSpPr>
        <p:spPr>
          <a:xfrm>
            <a:off x="685800" y="1700808"/>
            <a:ext cx="7848600" cy="4166592"/>
          </a:xfrm>
        </p:spPr>
        <p:txBody>
          <a:bodyPr/>
          <a:lstStyle/>
          <a:p>
            <a:pPr marL="0" indent="0">
              <a:buNone/>
            </a:pPr>
            <a:r>
              <a:rPr lang="en-GB" sz="2400" dirty="0"/>
              <a:t>• </a:t>
            </a:r>
            <a:r>
              <a:rPr lang="en-GB" sz="2400" dirty="0" smtClean="0"/>
              <a:t>gender-based </a:t>
            </a:r>
            <a:r>
              <a:rPr lang="en-GB" sz="2400" dirty="0"/>
              <a:t>violence / violence against women and </a:t>
            </a:r>
            <a:r>
              <a:rPr lang="en-GB" sz="2400" dirty="0" smtClean="0"/>
              <a:t>                     girls </a:t>
            </a:r>
            <a:r>
              <a:rPr lang="en-GB" sz="2400" dirty="0"/>
              <a:t>(VAWG)</a:t>
            </a:r>
          </a:p>
          <a:p>
            <a:pPr marL="0" indent="0">
              <a:buNone/>
            </a:pPr>
            <a:r>
              <a:rPr lang="en-GB" sz="2400" dirty="0"/>
              <a:t>• </a:t>
            </a:r>
            <a:r>
              <a:rPr lang="en-GB" sz="2400" dirty="0" smtClean="0"/>
              <a:t>hate</a:t>
            </a:r>
          </a:p>
          <a:p>
            <a:pPr marL="0" indent="0">
              <a:buNone/>
            </a:pPr>
            <a:r>
              <a:rPr lang="en-GB" sz="2400" dirty="0" smtClean="0"/>
              <a:t>• </a:t>
            </a:r>
            <a:r>
              <a:rPr lang="en-GB" sz="2400" dirty="0"/>
              <a:t>mental health</a:t>
            </a:r>
          </a:p>
          <a:p>
            <a:pPr marL="0" indent="0">
              <a:buNone/>
            </a:pPr>
            <a:r>
              <a:rPr lang="en-GB" sz="2400" dirty="0"/>
              <a:t>• missing children and adults strategy</a:t>
            </a:r>
          </a:p>
          <a:p>
            <a:pPr marL="0" indent="0">
              <a:buNone/>
            </a:pPr>
            <a:r>
              <a:rPr lang="en-GB" sz="2400" dirty="0"/>
              <a:t>• private fostering</a:t>
            </a:r>
          </a:p>
          <a:p>
            <a:pPr marL="0" indent="0">
              <a:buNone/>
            </a:pPr>
            <a:r>
              <a:rPr lang="en-GB" sz="2400" dirty="0"/>
              <a:t>• preventing radicalisation – and Annex A</a:t>
            </a:r>
          </a:p>
          <a:p>
            <a:pPr marL="0" indent="0">
              <a:buNone/>
            </a:pPr>
            <a:r>
              <a:rPr lang="en-GB" sz="2400" dirty="0"/>
              <a:t>• relationship abuse</a:t>
            </a:r>
          </a:p>
          <a:p>
            <a:pPr marL="0" indent="0">
              <a:buNone/>
            </a:pPr>
            <a:r>
              <a:rPr lang="en-GB" sz="2400" dirty="0"/>
              <a:t>• sexting</a:t>
            </a:r>
          </a:p>
          <a:p>
            <a:pPr marL="0" indent="0">
              <a:buNone/>
            </a:pPr>
            <a:r>
              <a:rPr lang="en-GB" sz="2400" dirty="0"/>
              <a:t>• trafficking</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32</a:t>
            </a:fld>
            <a:endParaRPr lang="en-US">
              <a:solidFill>
                <a:srgbClr val="000000"/>
              </a:solidFill>
            </a:endParaRPr>
          </a:p>
        </p:txBody>
      </p:sp>
    </p:spTree>
    <p:extLst>
      <p:ext uri="{BB962C8B-B14F-4D97-AF65-F5344CB8AC3E}">
        <p14:creationId xmlns:p14="http://schemas.microsoft.com/office/powerpoint/2010/main" val="2271551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600" cy="1008112"/>
          </a:xfrm>
        </p:spPr>
        <p:txBody>
          <a:bodyPr/>
          <a:lstStyle/>
          <a:p>
            <a:r>
              <a:rPr lang="en-GB" dirty="0" smtClean="0">
                <a:solidFill>
                  <a:srgbClr val="FF0000"/>
                </a:solidFill>
              </a:rPr>
              <a:t>Further information on Child Missing Education (CME):</a:t>
            </a:r>
            <a:endParaRPr lang="en-GB" dirty="0">
              <a:solidFill>
                <a:srgbClr val="FF0000"/>
              </a:solidFill>
            </a:endParaRPr>
          </a:p>
        </p:txBody>
      </p:sp>
      <p:sp>
        <p:nvSpPr>
          <p:cNvPr id="3" name="Content Placeholder 2"/>
          <p:cNvSpPr>
            <a:spLocks noGrp="1"/>
          </p:cNvSpPr>
          <p:nvPr>
            <p:ph idx="1"/>
          </p:nvPr>
        </p:nvSpPr>
        <p:spPr>
          <a:xfrm>
            <a:off x="685800" y="1511559"/>
            <a:ext cx="7848600" cy="4355841"/>
          </a:xfrm>
        </p:spPr>
        <p:txBody>
          <a:bodyPr/>
          <a:lstStyle/>
          <a:p>
            <a:pPr marL="0" indent="0" algn="just">
              <a:buNone/>
            </a:pPr>
            <a:r>
              <a:rPr lang="en-GB" sz="2400" dirty="0" smtClean="0">
                <a:solidFill>
                  <a:schemeClr val="accent2">
                    <a:lumMod val="60000"/>
                    <a:lumOff val="40000"/>
                  </a:schemeClr>
                </a:solidFill>
              </a:rPr>
              <a:t>All children entitled </a:t>
            </a:r>
            <a:r>
              <a:rPr lang="en-GB" sz="2400" dirty="0">
                <a:solidFill>
                  <a:schemeClr val="accent2">
                    <a:lumMod val="60000"/>
                    <a:lumOff val="40000"/>
                  </a:schemeClr>
                </a:solidFill>
              </a:rPr>
              <a:t>to a full time </a:t>
            </a:r>
            <a:r>
              <a:rPr lang="en-GB" sz="2400" dirty="0" smtClean="0">
                <a:solidFill>
                  <a:schemeClr val="accent2">
                    <a:lumMod val="60000"/>
                    <a:lumOff val="40000"/>
                  </a:schemeClr>
                </a:solidFill>
              </a:rPr>
              <a:t>education </a:t>
            </a:r>
            <a:r>
              <a:rPr lang="en-GB" sz="2400" dirty="0" smtClean="0"/>
              <a:t>(suitable </a:t>
            </a:r>
            <a:r>
              <a:rPr lang="en-GB" sz="2400" dirty="0"/>
              <a:t>to their age, ability, aptitude and any </a:t>
            </a:r>
            <a:r>
              <a:rPr lang="en-GB" sz="2400" dirty="0" smtClean="0"/>
              <a:t>SEN they </a:t>
            </a:r>
            <a:r>
              <a:rPr lang="en-GB" sz="2400" dirty="0"/>
              <a:t>may </a:t>
            </a:r>
            <a:r>
              <a:rPr lang="en-GB" sz="2400" dirty="0" smtClean="0"/>
              <a:t>have)</a:t>
            </a:r>
          </a:p>
          <a:p>
            <a:pPr marL="0" indent="0" algn="just">
              <a:buNone/>
            </a:pPr>
            <a:endParaRPr lang="en-GB" sz="2400" dirty="0" smtClean="0"/>
          </a:p>
          <a:p>
            <a:pPr marL="0" indent="0" algn="just">
              <a:buNone/>
            </a:pPr>
            <a:r>
              <a:rPr lang="en-GB" sz="2400" dirty="0" smtClean="0"/>
              <a:t>Missing </a:t>
            </a:r>
            <a:r>
              <a:rPr lang="en-GB" sz="2400" dirty="0"/>
              <a:t>from education is a </a:t>
            </a:r>
            <a:r>
              <a:rPr lang="en-GB" sz="2400" dirty="0">
                <a:solidFill>
                  <a:schemeClr val="accent2">
                    <a:lumMod val="60000"/>
                    <a:lumOff val="40000"/>
                  </a:schemeClr>
                </a:solidFill>
              </a:rPr>
              <a:t>potential indicator </a:t>
            </a:r>
            <a:r>
              <a:rPr lang="en-GB" sz="2400" dirty="0"/>
              <a:t>of abuse or </a:t>
            </a:r>
            <a:r>
              <a:rPr lang="en-GB" sz="2400" dirty="0" smtClean="0"/>
              <a:t>neglect - school staff </a:t>
            </a:r>
            <a:r>
              <a:rPr lang="en-GB" sz="2400" dirty="0"/>
              <a:t>should follow </a:t>
            </a:r>
            <a:r>
              <a:rPr lang="en-GB" sz="2400" dirty="0" smtClean="0"/>
              <a:t>procedures </a:t>
            </a:r>
            <a:r>
              <a:rPr lang="en-GB" sz="2400" dirty="0"/>
              <a:t>for unauthorised absence and for dealing with children that go missing from </a:t>
            </a:r>
            <a:r>
              <a:rPr lang="en-GB" sz="2400" dirty="0" smtClean="0"/>
              <a:t>education. </a:t>
            </a:r>
            <a:r>
              <a:rPr lang="en-GB" sz="2400" dirty="0" smtClean="0">
                <a:solidFill>
                  <a:schemeClr val="accent2">
                    <a:lumMod val="60000"/>
                    <a:lumOff val="40000"/>
                  </a:schemeClr>
                </a:solidFill>
              </a:rPr>
              <a:t>Report on pink form</a:t>
            </a:r>
          </a:p>
          <a:p>
            <a:pPr marL="0" indent="0" algn="just">
              <a:buNone/>
            </a:pPr>
            <a:endParaRPr lang="en-GB" sz="2400" dirty="0" smtClean="0"/>
          </a:p>
          <a:p>
            <a:pPr marL="0" indent="0" algn="just">
              <a:buNone/>
            </a:pPr>
            <a:r>
              <a:rPr lang="en-GB" sz="2400" dirty="0" smtClean="0"/>
              <a:t>Schools </a:t>
            </a:r>
            <a:r>
              <a:rPr lang="en-GB" sz="2400" dirty="0"/>
              <a:t>should put in place appropriate safeguarding policies, procedures and responses for children who go missing from education, particularly on repeat </a:t>
            </a:r>
            <a:r>
              <a:rPr lang="en-GB" sz="2400" dirty="0" smtClean="0"/>
              <a:t>occasions </a:t>
            </a:r>
          </a:p>
          <a:p>
            <a:pPr marL="0" indent="0" algn="just">
              <a:buNone/>
            </a:pPr>
            <a:endParaRPr lang="en-GB" sz="2400" dirty="0" smtClean="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33</a:t>
            </a:fld>
            <a:endParaRPr lang="en-US">
              <a:solidFill>
                <a:srgbClr val="000000"/>
              </a:solidFill>
            </a:endParaRPr>
          </a:p>
        </p:txBody>
      </p:sp>
    </p:spTree>
    <p:extLst>
      <p:ext uri="{BB962C8B-B14F-4D97-AF65-F5344CB8AC3E}">
        <p14:creationId xmlns:p14="http://schemas.microsoft.com/office/powerpoint/2010/main" val="3794391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936104"/>
          </a:xfrm>
        </p:spPr>
        <p:txBody>
          <a:bodyPr/>
          <a:lstStyle/>
          <a:p>
            <a:r>
              <a:rPr lang="en-GB" dirty="0">
                <a:solidFill>
                  <a:srgbClr val="FF0000"/>
                </a:solidFill>
              </a:rPr>
              <a:t>Further information on CME:</a:t>
            </a:r>
            <a:endParaRPr lang="en-GB" dirty="0"/>
          </a:p>
        </p:txBody>
      </p:sp>
      <p:sp>
        <p:nvSpPr>
          <p:cNvPr id="3" name="Subtitle 2"/>
          <p:cNvSpPr>
            <a:spLocks noGrp="1"/>
          </p:cNvSpPr>
          <p:nvPr>
            <p:ph type="subTitle" idx="1"/>
          </p:nvPr>
        </p:nvSpPr>
        <p:spPr>
          <a:xfrm>
            <a:off x="683568" y="1916832"/>
            <a:ext cx="7848872" cy="2727176"/>
          </a:xfrm>
        </p:spPr>
        <p:txBody>
          <a:bodyPr/>
          <a:lstStyle/>
          <a:p>
            <a:pPr algn="just"/>
            <a:r>
              <a:rPr lang="en-GB" sz="2400" dirty="0" smtClean="0"/>
              <a:t>It </a:t>
            </a:r>
            <a:r>
              <a:rPr lang="en-GB" sz="2400" dirty="0"/>
              <a:t>is essential that all staff are alert to signs to look out for and the individual triggers to be aware of when considering the risks of potential safeguarding concerns such as travelling to conflict zones, FGM and forced </a:t>
            </a:r>
            <a:r>
              <a:rPr lang="en-GB" sz="2400" dirty="0" smtClean="0"/>
              <a:t>marriage</a:t>
            </a:r>
          </a:p>
          <a:p>
            <a:pPr algn="just"/>
            <a:endParaRPr lang="en-GB" sz="2400" dirty="0"/>
          </a:p>
          <a:p>
            <a:pPr algn="just"/>
            <a:r>
              <a:rPr lang="en-GB" sz="2400" b="1" dirty="0"/>
              <a:t>All schools must inform the local authority of any pupil who fails to attend school regularly, or has been absent without the school’s permission for a continuous period of 10 school days or more </a:t>
            </a:r>
            <a:endParaRPr lang="en-GB" sz="2400" dirty="0"/>
          </a:p>
        </p:txBody>
      </p:sp>
    </p:spTree>
    <p:extLst>
      <p:ext uri="{BB962C8B-B14F-4D97-AF65-F5344CB8AC3E}">
        <p14:creationId xmlns:p14="http://schemas.microsoft.com/office/powerpoint/2010/main" val="298621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008112"/>
          </a:xfrm>
        </p:spPr>
        <p:txBody>
          <a:bodyPr/>
          <a:lstStyle/>
          <a:p>
            <a:r>
              <a:rPr lang="en-GB" dirty="0" smtClean="0">
                <a:solidFill>
                  <a:srgbClr val="FF0000"/>
                </a:solidFill>
              </a:rPr>
              <a:t>Further information on Child Sexual Exploitation (CSE):</a:t>
            </a:r>
            <a:endParaRPr lang="en-GB" dirty="0">
              <a:solidFill>
                <a:srgbClr val="FF0000"/>
              </a:solidFill>
            </a:endParaRPr>
          </a:p>
        </p:txBody>
      </p:sp>
      <p:sp>
        <p:nvSpPr>
          <p:cNvPr id="3" name="Content Placeholder 2"/>
          <p:cNvSpPr>
            <a:spLocks noGrp="1"/>
          </p:cNvSpPr>
          <p:nvPr>
            <p:ph idx="1"/>
          </p:nvPr>
        </p:nvSpPr>
        <p:spPr>
          <a:xfrm>
            <a:off x="685800" y="1628800"/>
            <a:ext cx="7848600" cy="4238600"/>
          </a:xfrm>
        </p:spPr>
        <p:txBody>
          <a:bodyPr/>
          <a:lstStyle/>
          <a:p>
            <a:pPr marL="0" indent="0" algn="just">
              <a:buNone/>
            </a:pPr>
            <a:r>
              <a:rPr lang="en-GB" sz="2400" dirty="0"/>
              <a:t>I</a:t>
            </a:r>
            <a:r>
              <a:rPr lang="en-GB" sz="2400" dirty="0" smtClean="0"/>
              <a:t>nvolves </a:t>
            </a:r>
            <a:r>
              <a:rPr lang="en-GB" sz="2400" dirty="0">
                <a:solidFill>
                  <a:schemeClr val="accent2">
                    <a:lumMod val="60000"/>
                    <a:lumOff val="40000"/>
                  </a:schemeClr>
                </a:solidFill>
              </a:rPr>
              <a:t>exploitative situations</a:t>
            </a:r>
            <a:r>
              <a:rPr lang="en-GB" sz="2400" dirty="0"/>
              <a:t>, contexts and relationships where young people receive something (for example food, accommodation, drugs, alcohol, gifts, money or in some cases simply affection) as a result of engaging in sexual activities </a:t>
            </a:r>
            <a:r>
              <a:rPr lang="en-GB" sz="2400" dirty="0" smtClean="0"/>
              <a:t> </a:t>
            </a:r>
            <a:r>
              <a:rPr lang="en-GB" sz="2400" dirty="0" smtClean="0">
                <a:solidFill>
                  <a:schemeClr val="accent2">
                    <a:lumMod val="60000"/>
                    <a:lumOff val="40000"/>
                  </a:schemeClr>
                </a:solidFill>
              </a:rPr>
              <a:t>unhealthy /healthy choices or exchange.</a:t>
            </a:r>
            <a:endParaRPr lang="en-GB" sz="2400" dirty="0" smtClean="0"/>
          </a:p>
          <a:p>
            <a:pPr marL="0" indent="0" algn="just">
              <a:buNone/>
            </a:pPr>
            <a:r>
              <a:rPr lang="en-GB" sz="2400" dirty="0"/>
              <a:t>C</a:t>
            </a:r>
            <a:r>
              <a:rPr lang="en-GB" sz="2400" dirty="0" smtClean="0"/>
              <a:t>an </a:t>
            </a:r>
            <a:r>
              <a:rPr lang="en-GB" sz="2400" dirty="0"/>
              <a:t>take many forms ranging from the seemingly ‘consensual’ relationship where sex is exchanged for affection or gifts, to serious organised crime by gangs and </a:t>
            </a:r>
            <a:r>
              <a:rPr lang="en-GB" sz="2400" dirty="0" smtClean="0"/>
              <a:t>groups</a:t>
            </a:r>
          </a:p>
          <a:p>
            <a:pPr marL="0" indent="0" algn="just">
              <a:buNone/>
            </a:pPr>
            <a:endParaRPr lang="en-GB" sz="2400" dirty="0" smtClean="0"/>
          </a:p>
          <a:p>
            <a:pPr marL="0" indent="0" algn="just">
              <a:buNone/>
            </a:pPr>
            <a:r>
              <a:rPr lang="en-GB" sz="2400" dirty="0"/>
              <a:t>T</a:t>
            </a:r>
            <a:r>
              <a:rPr lang="en-GB" sz="2400" dirty="0" smtClean="0"/>
              <a:t>here is an </a:t>
            </a:r>
            <a:r>
              <a:rPr lang="en-GB" sz="2400" dirty="0">
                <a:solidFill>
                  <a:schemeClr val="accent2">
                    <a:lumMod val="60000"/>
                    <a:lumOff val="40000"/>
                  </a:schemeClr>
                </a:solidFill>
              </a:rPr>
              <a:t>imbalance of power in the </a:t>
            </a:r>
            <a:r>
              <a:rPr lang="en-GB" sz="2400" dirty="0" smtClean="0">
                <a:solidFill>
                  <a:schemeClr val="accent2">
                    <a:lumMod val="60000"/>
                    <a:lumOff val="40000"/>
                  </a:schemeClr>
                </a:solidFill>
              </a:rPr>
              <a:t>relationship</a:t>
            </a:r>
          </a:p>
          <a:p>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35</a:t>
            </a:fld>
            <a:endParaRPr lang="en-US">
              <a:solidFill>
                <a:srgbClr val="000000"/>
              </a:solidFill>
            </a:endParaRPr>
          </a:p>
        </p:txBody>
      </p:sp>
    </p:spTree>
    <p:extLst>
      <p:ext uri="{BB962C8B-B14F-4D97-AF65-F5344CB8AC3E}">
        <p14:creationId xmlns:p14="http://schemas.microsoft.com/office/powerpoint/2010/main" val="378940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848600" cy="936104"/>
          </a:xfrm>
        </p:spPr>
        <p:txBody>
          <a:bodyPr/>
          <a:lstStyle/>
          <a:p>
            <a:r>
              <a:rPr lang="en-GB" sz="3200" dirty="0" smtClean="0">
                <a:solidFill>
                  <a:srgbClr val="FF0000"/>
                </a:solidFill>
              </a:rPr>
              <a:t>Further information on Female Genital Mutilation (FGM):</a:t>
            </a:r>
            <a:endParaRPr lang="en-GB" sz="3200" dirty="0">
              <a:solidFill>
                <a:srgbClr val="FF0000"/>
              </a:solidFill>
            </a:endParaRPr>
          </a:p>
        </p:txBody>
      </p:sp>
      <p:sp>
        <p:nvSpPr>
          <p:cNvPr id="3" name="Content Placeholder 2"/>
          <p:cNvSpPr>
            <a:spLocks noGrp="1"/>
          </p:cNvSpPr>
          <p:nvPr>
            <p:ph idx="1"/>
          </p:nvPr>
        </p:nvSpPr>
        <p:spPr>
          <a:xfrm>
            <a:off x="685800" y="1268760"/>
            <a:ext cx="7848600" cy="4598640"/>
          </a:xfrm>
        </p:spPr>
        <p:txBody>
          <a:bodyPr/>
          <a:lstStyle/>
          <a:p>
            <a:pPr marL="0" indent="0">
              <a:buNone/>
            </a:pPr>
            <a:r>
              <a:rPr lang="en-GB" sz="2400" dirty="0" smtClean="0"/>
              <a:t>A </a:t>
            </a:r>
            <a:r>
              <a:rPr lang="en-GB" sz="2400" dirty="0">
                <a:solidFill>
                  <a:schemeClr val="accent2">
                    <a:lumMod val="60000"/>
                    <a:lumOff val="40000"/>
                  </a:schemeClr>
                </a:solidFill>
              </a:rPr>
              <a:t>criminal offence </a:t>
            </a:r>
            <a:r>
              <a:rPr lang="en-GB" sz="2400" dirty="0" smtClean="0">
                <a:solidFill>
                  <a:schemeClr val="accent2">
                    <a:lumMod val="60000"/>
                    <a:lumOff val="40000"/>
                  </a:schemeClr>
                </a:solidFill>
              </a:rPr>
              <a:t>in the UK </a:t>
            </a:r>
            <a:r>
              <a:rPr lang="en-GB" sz="2400" dirty="0" smtClean="0"/>
              <a:t>– </a:t>
            </a:r>
            <a:r>
              <a:rPr lang="en-GB" sz="2400" dirty="0"/>
              <a:t>it is child abuse and a form of violence against women and </a:t>
            </a:r>
            <a:r>
              <a:rPr lang="en-GB" sz="2400" dirty="0" smtClean="0"/>
              <a:t>girls</a:t>
            </a:r>
          </a:p>
          <a:p>
            <a:pPr marL="0" indent="0">
              <a:buNone/>
            </a:pPr>
            <a:endParaRPr lang="en-GB" sz="2400" dirty="0" smtClean="0"/>
          </a:p>
          <a:p>
            <a:pPr marL="0" indent="0">
              <a:buNone/>
            </a:pPr>
            <a:r>
              <a:rPr lang="en-GB" sz="2400" dirty="0" smtClean="0"/>
              <a:t>Comprises </a:t>
            </a:r>
            <a:r>
              <a:rPr lang="en-GB" sz="2400" dirty="0"/>
              <a:t>all procedures involving partial or total removal of the external female genitalia or other injury to the female genital organs </a:t>
            </a:r>
            <a:endParaRPr lang="en-GB" sz="2400" dirty="0" smtClean="0"/>
          </a:p>
          <a:p>
            <a:pPr marL="0" indent="0">
              <a:buNone/>
            </a:pPr>
            <a:endParaRPr lang="en-GB" sz="2400" dirty="0" smtClean="0"/>
          </a:p>
          <a:p>
            <a:pPr marL="0" indent="0">
              <a:buNone/>
            </a:pPr>
            <a:r>
              <a:rPr lang="en-GB" sz="2400" dirty="0" smtClean="0"/>
              <a:t>Range </a:t>
            </a:r>
            <a:r>
              <a:rPr lang="en-GB" sz="2400" dirty="0"/>
              <a:t>of potential indicators </a:t>
            </a:r>
            <a:r>
              <a:rPr lang="en-GB" sz="2400" dirty="0" smtClean="0"/>
              <a:t>-  if </a:t>
            </a:r>
            <a:r>
              <a:rPr lang="en-GB" sz="2400" dirty="0"/>
              <a:t>staff have a concern they should activate local safeguarding procedures </a:t>
            </a:r>
            <a:endParaRPr lang="en-GB" sz="2400" dirty="0" smtClean="0"/>
          </a:p>
          <a:p>
            <a:pPr marL="0" indent="0">
              <a:buNone/>
            </a:pPr>
            <a:endParaRPr lang="en-GB" sz="2400" dirty="0"/>
          </a:p>
          <a:p>
            <a:pPr marL="0" indent="0">
              <a:buNone/>
            </a:pPr>
            <a:r>
              <a:rPr lang="en-GB" sz="2400" dirty="0"/>
              <a:t>A mandatory reporting duty which requires specified professionals to report known cases of FGM in under 18s to the police.</a:t>
            </a:r>
            <a:endParaRPr lang="en-GB" sz="2400" dirty="0" smtClean="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36</a:t>
            </a:fld>
            <a:endParaRPr lang="en-US">
              <a:solidFill>
                <a:srgbClr val="000000"/>
              </a:solidFill>
            </a:endParaRPr>
          </a:p>
        </p:txBody>
      </p:sp>
    </p:spTree>
    <p:extLst>
      <p:ext uri="{BB962C8B-B14F-4D97-AF65-F5344CB8AC3E}">
        <p14:creationId xmlns:p14="http://schemas.microsoft.com/office/powerpoint/2010/main" val="1063050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008112"/>
          </a:xfrm>
        </p:spPr>
        <p:txBody>
          <a:bodyPr/>
          <a:lstStyle/>
          <a:p>
            <a:r>
              <a:rPr lang="en-GB" dirty="0" smtClean="0">
                <a:solidFill>
                  <a:srgbClr val="FF0000"/>
                </a:solidFill>
              </a:rPr>
              <a:t>Further information on preventing radicalisation: PREVENT </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685800" y="1340768"/>
            <a:ext cx="7848600" cy="4526632"/>
          </a:xfrm>
        </p:spPr>
        <p:txBody>
          <a:bodyPr/>
          <a:lstStyle/>
          <a:p>
            <a:pPr marL="0" indent="0" algn="just">
              <a:buNone/>
            </a:pPr>
            <a:r>
              <a:rPr lang="en-GB" sz="2400" dirty="0" smtClean="0"/>
              <a:t>Protecting </a:t>
            </a:r>
            <a:r>
              <a:rPr lang="en-GB" sz="2400" dirty="0"/>
              <a:t>children </a:t>
            </a:r>
            <a:r>
              <a:rPr lang="en-GB" sz="2400" dirty="0" smtClean="0"/>
              <a:t>from risk </a:t>
            </a:r>
            <a:r>
              <a:rPr lang="en-GB" sz="2400" dirty="0"/>
              <a:t>of radicalisation should be seen as part of schools’ wider safeguarding </a:t>
            </a:r>
            <a:r>
              <a:rPr lang="en-GB" sz="2400" dirty="0" smtClean="0"/>
              <a:t>duties -  </a:t>
            </a:r>
            <a:r>
              <a:rPr lang="en-GB" sz="2400" dirty="0"/>
              <a:t>similar </a:t>
            </a:r>
            <a:r>
              <a:rPr lang="en-GB" sz="2400" dirty="0" smtClean="0"/>
              <a:t>to </a:t>
            </a:r>
            <a:r>
              <a:rPr lang="en-GB" sz="2400" dirty="0"/>
              <a:t>protecting children from other forms of harm and </a:t>
            </a:r>
            <a:r>
              <a:rPr lang="en-GB" sz="2400" dirty="0" smtClean="0"/>
              <a:t>abuse</a:t>
            </a:r>
          </a:p>
          <a:p>
            <a:pPr marL="0" indent="0" algn="just">
              <a:buNone/>
            </a:pPr>
            <a:endParaRPr lang="en-GB" sz="2400" dirty="0" smtClean="0"/>
          </a:p>
          <a:p>
            <a:pPr marL="0" indent="0" algn="just">
              <a:buNone/>
            </a:pPr>
            <a:r>
              <a:rPr lang="en-GB" sz="2400" dirty="0" smtClean="0"/>
              <a:t>Specific </a:t>
            </a:r>
            <a:r>
              <a:rPr lang="en-GB" sz="2400" dirty="0"/>
              <a:t>background factors may contribute to vulnerability </a:t>
            </a:r>
            <a:r>
              <a:rPr lang="en-GB" sz="2400" dirty="0" smtClean="0"/>
              <a:t>- </a:t>
            </a:r>
            <a:r>
              <a:rPr lang="en-GB" sz="2400" dirty="0"/>
              <a:t>often combined with specific influences such as family, friends or online, and with specific needs for which an extremist or terrorist group may appear to provide an answer </a:t>
            </a:r>
            <a:endParaRPr lang="en-GB" sz="2400" dirty="0" smtClean="0"/>
          </a:p>
          <a:p>
            <a:pPr marL="0" indent="0" algn="just">
              <a:buNone/>
            </a:pPr>
            <a:endParaRPr lang="en-GB" sz="2400" dirty="0" smtClean="0"/>
          </a:p>
          <a:p>
            <a:pPr marL="0" indent="0" algn="just">
              <a:buNone/>
            </a:pPr>
            <a:r>
              <a:rPr lang="en-GB" sz="2400" dirty="0" smtClean="0"/>
              <a:t>Internet </a:t>
            </a:r>
            <a:r>
              <a:rPr lang="en-GB" sz="2400" dirty="0"/>
              <a:t>and </a:t>
            </a:r>
            <a:r>
              <a:rPr lang="en-GB" sz="2400" dirty="0" smtClean="0"/>
              <a:t>social </a:t>
            </a:r>
            <a:r>
              <a:rPr lang="en-GB" sz="2400" dirty="0"/>
              <a:t>media </a:t>
            </a:r>
            <a:r>
              <a:rPr lang="en-GB" sz="2400" dirty="0" smtClean="0"/>
              <a:t>a </a:t>
            </a:r>
            <a:r>
              <a:rPr lang="en-GB" sz="2400" dirty="0"/>
              <a:t>major factor in the radicalisation of young people </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37</a:t>
            </a:fld>
            <a:endParaRPr lang="en-US">
              <a:solidFill>
                <a:srgbClr val="000000"/>
              </a:solidFill>
            </a:endParaRPr>
          </a:p>
        </p:txBody>
      </p:sp>
    </p:spTree>
    <p:extLst>
      <p:ext uri="{BB962C8B-B14F-4D97-AF65-F5344CB8AC3E}">
        <p14:creationId xmlns:p14="http://schemas.microsoft.com/office/powerpoint/2010/main" val="2591315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008112"/>
          </a:xfrm>
        </p:spPr>
        <p:txBody>
          <a:bodyPr/>
          <a:lstStyle/>
          <a:p>
            <a:r>
              <a:rPr lang="en-GB" dirty="0" smtClean="0">
                <a:solidFill>
                  <a:srgbClr val="FF0000"/>
                </a:solidFill>
              </a:rPr>
              <a:t>PREVENT</a:t>
            </a:r>
            <a:endParaRPr lang="en-GB" dirty="0">
              <a:solidFill>
                <a:srgbClr val="FF0000"/>
              </a:solidFill>
            </a:endParaRPr>
          </a:p>
        </p:txBody>
      </p:sp>
      <p:sp>
        <p:nvSpPr>
          <p:cNvPr id="3" name="Content Placeholder 2"/>
          <p:cNvSpPr>
            <a:spLocks noGrp="1"/>
          </p:cNvSpPr>
          <p:nvPr>
            <p:ph idx="1"/>
          </p:nvPr>
        </p:nvSpPr>
        <p:spPr>
          <a:xfrm>
            <a:off x="685800" y="1412776"/>
            <a:ext cx="7848600" cy="4454624"/>
          </a:xfrm>
        </p:spPr>
        <p:txBody>
          <a:bodyPr/>
          <a:lstStyle/>
          <a:p>
            <a:pPr marL="0" indent="0" algn="just">
              <a:buNone/>
            </a:pPr>
            <a:r>
              <a:rPr lang="en-GB" sz="2400" dirty="0"/>
              <a:t>As of July 2015, the Counter-Terrorism and Security Act (HMG, </a:t>
            </a:r>
            <a:r>
              <a:rPr lang="en-GB" sz="2400" dirty="0" smtClean="0"/>
              <a:t>2015) placed </a:t>
            </a:r>
            <a:r>
              <a:rPr lang="en-GB" sz="2400" dirty="0"/>
              <a:t>a new duty on schools and other education </a:t>
            </a:r>
            <a:r>
              <a:rPr lang="en-GB" sz="2400" dirty="0" smtClean="0"/>
              <a:t>providers</a:t>
            </a:r>
          </a:p>
          <a:p>
            <a:pPr marL="0" indent="0" algn="just">
              <a:buNone/>
            </a:pPr>
            <a:endParaRPr lang="en-GB" sz="2400" dirty="0" smtClean="0"/>
          </a:p>
          <a:p>
            <a:pPr marL="0" indent="0" algn="just">
              <a:buNone/>
            </a:pPr>
            <a:r>
              <a:rPr lang="en-GB" sz="2400" dirty="0" smtClean="0"/>
              <a:t>Under S. </a:t>
            </a:r>
            <a:r>
              <a:rPr lang="en-GB" sz="2400" dirty="0"/>
              <a:t>26 of the Act, schools are required, in the exercise of their functions, to have “</a:t>
            </a:r>
            <a:r>
              <a:rPr lang="en-GB" sz="2400" dirty="0">
                <a:solidFill>
                  <a:schemeClr val="accent2">
                    <a:lumMod val="60000"/>
                    <a:lumOff val="40000"/>
                  </a:schemeClr>
                </a:solidFill>
              </a:rPr>
              <a:t>due regard to the need to prevent people from being drawn into terrorism”. This duty is known as the Prevent </a:t>
            </a:r>
            <a:r>
              <a:rPr lang="en-GB" sz="2400" dirty="0" smtClean="0">
                <a:solidFill>
                  <a:schemeClr val="accent2">
                    <a:lumMod val="60000"/>
                    <a:lumOff val="40000"/>
                  </a:schemeClr>
                </a:solidFill>
              </a:rPr>
              <a:t>duty</a:t>
            </a:r>
            <a:endParaRPr lang="en-GB" sz="2400" dirty="0">
              <a:solidFill>
                <a:schemeClr val="accent2">
                  <a:lumMod val="60000"/>
                  <a:lumOff val="40000"/>
                </a:schemeClr>
              </a:solidFill>
            </a:endParaRPr>
          </a:p>
          <a:p>
            <a:pPr marL="0" indent="0" algn="just">
              <a:buNone/>
            </a:pPr>
            <a:endParaRPr lang="en-GB" sz="2400" dirty="0"/>
          </a:p>
          <a:p>
            <a:pPr marL="0" indent="0" algn="just">
              <a:buNone/>
            </a:pPr>
            <a:r>
              <a:rPr lang="en-GB" sz="2400" dirty="0"/>
              <a:t>Schools </a:t>
            </a:r>
            <a:r>
              <a:rPr lang="en-GB" sz="2400" dirty="0" smtClean="0"/>
              <a:t>expected </a:t>
            </a:r>
            <a:r>
              <a:rPr lang="en-GB" sz="2400" dirty="0"/>
              <a:t>to </a:t>
            </a:r>
            <a:r>
              <a:rPr lang="en-GB" sz="2400" dirty="0" smtClean="0"/>
              <a:t>assess </a:t>
            </a:r>
            <a:r>
              <a:rPr lang="en-GB" sz="2400" dirty="0"/>
              <a:t>risk of children being drawn into terrorism, including support for extremist ideas that are part of terrorist </a:t>
            </a:r>
            <a:r>
              <a:rPr lang="en-GB" sz="2400" dirty="0" smtClean="0"/>
              <a:t>ideology</a:t>
            </a:r>
          </a:p>
          <a:p>
            <a:pPr marL="0" indent="0" algn="just">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38</a:t>
            </a:fld>
            <a:endParaRPr lang="en-US">
              <a:solidFill>
                <a:srgbClr val="000000"/>
              </a:solidFill>
            </a:endParaRPr>
          </a:p>
        </p:txBody>
      </p:sp>
    </p:spTree>
    <p:extLst>
      <p:ext uri="{BB962C8B-B14F-4D97-AF65-F5344CB8AC3E}">
        <p14:creationId xmlns:p14="http://schemas.microsoft.com/office/powerpoint/2010/main" val="3999249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600" cy="1809328"/>
          </a:xfrm>
        </p:spPr>
        <p:txBody>
          <a:bodyPr/>
          <a:lstStyle/>
          <a:p>
            <a:r>
              <a:rPr lang="en-GB" dirty="0">
                <a:solidFill>
                  <a:srgbClr val="FF0000"/>
                </a:solidFill>
              </a:rPr>
              <a:t>PREVENT</a:t>
            </a:r>
            <a:endParaRPr lang="en-GB" dirty="0"/>
          </a:p>
        </p:txBody>
      </p:sp>
      <p:sp>
        <p:nvSpPr>
          <p:cNvPr id="3" name="Content Placeholder 2"/>
          <p:cNvSpPr>
            <a:spLocks noGrp="1"/>
          </p:cNvSpPr>
          <p:nvPr>
            <p:ph idx="1"/>
          </p:nvPr>
        </p:nvSpPr>
        <p:spPr>
          <a:xfrm>
            <a:off x="685800" y="1484784"/>
            <a:ext cx="7848600" cy="4382616"/>
          </a:xfrm>
        </p:spPr>
        <p:txBody>
          <a:bodyPr/>
          <a:lstStyle/>
          <a:p>
            <a:pPr marL="0" indent="0" algn="just">
              <a:buNone/>
            </a:pPr>
            <a:r>
              <a:rPr lang="en-GB" sz="2400" dirty="0"/>
              <a:t>S</a:t>
            </a:r>
            <a:r>
              <a:rPr lang="en-GB" sz="2400" dirty="0" smtClean="0"/>
              <a:t>chools should be able </a:t>
            </a:r>
            <a:r>
              <a:rPr lang="en-GB" sz="2400" dirty="0"/>
              <a:t>to </a:t>
            </a:r>
            <a:r>
              <a:rPr lang="en-GB" sz="2400" dirty="0" smtClean="0"/>
              <a:t>demonstrate:</a:t>
            </a:r>
          </a:p>
          <a:p>
            <a:pPr marL="0" indent="0" algn="just">
              <a:buNone/>
            </a:pPr>
            <a:endParaRPr lang="en-GB" sz="2400" dirty="0" smtClean="0"/>
          </a:p>
          <a:p>
            <a:pPr lvl="1" algn="just"/>
            <a:r>
              <a:rPr lang="en-GB" sz="2400" dirty="0" smtClean="0"/>
              <a:t>a </a:t>
            </a:r>
            <a:r>
              <a:rPr lang="en-GB" sz="2400" dirty="0"/>
              <a:t>general understanding of the risks affecting children and young people in the area </a:t>
            </a:r>
            <a:r>
              <a:rPr lang="en-GB" sz="2400" dirty="0" smtClean="0"/>
              <a:t> </a:t>
            </a:r>
            <a:r>
              <a:rPr lang="en-GB" sz="2400" dirty="0" smtClean="0">
                <a:solidFill>
                  <a:schemeClr val="accent2">
                    <a:lumMod val="60000"/>
                    <a:lumOff val="40000"/>
                  </a:schemeClr>
                </a:solidFill>
              </a:rPr>
              <a:t>discuss what they are </a:t>
            </a:r>
          </a:p>
          <a:p>
            <a:pPr lvl="1" algn="just"/>
            <a:r>
              <a:rPr lang="en-GB" sz="2400" dirty="0" smtClean="0"/>
              <a:t>a </a:t>
            </a:r>
            <a:r>
              <a:rPr lang="en-GB" sz="2400" dirty="0"/>
              <a:t>specific understanding of how to identify individual children who may be at risk of radicalisation and what to do to support </a:t>
            </a:r>
            <a:r>
              <a:rPr lang="en-GB" sz="2400" dirty="0" smtClean="0"/>
              <a:t>them.</a:t>
            </a:r>
          </a:p>
          <a:p>
            <a:pPr lvl="1" algn="just"/>
            <a:r>
              <a:rPr lang="en-GB" sz="2400" dirty="0" smtClean="0">
                <a:solidFill>
                  <a:schemeClr val="accent2">
                    <a:lumMod val="60000"/>
                    <a:lumOff val="40000"/>
                  </a:schemeClr>
                </a:solidFill>
              </a:rPr>
              <a:t>Tower Hamlets document </a:t>
            </a:r>
          </a:p>
          <a:p>
            <a:pPr marL="0" indent="0" algn="just">
              <a:buNone/>
            </a:pPr>
            <a:r>
              <a:rPr lang="en-GB" sz="2400" dirty="0" smtClean="0"/>
              <a:t>Schools should </a:t>
            </a:r>
            <a:r>
              <a:rPr lang="en-GB" sz="2400" dirty="0"/>
              <a:t>have clear procedures in place for protecting children at risk of radicalisation </a:t>
            </a:r>
            <a:r>
              <a:rPr lang="en-GB" sz="2400" dirty="0" smtClean="0">
                <a:solidFill>
                  <a:schemeClr val="accent2">
                    <a:lumMod val="60000"/>
                    <a:lumOff val="40000"/>
                  </a:schemeClr>
                </a:solidFill>
              </a:rPr>
              <a:t>record as a safeguarding concern pink form </a:t>
            </a:r>
          </a:p>
          <a:p>
            <a:pPr marL="0" indent="0">
              <a:buNone/>
            </a:pPr>
            <a:endParaRPr lang="en-GB" sz="2400" dirty="0"/>
          </a:p>
          <a:p>
            <a:pPr marL="0" indent="0">
              <a:buNone/>
            </a:pPr>
            <a:endParaRPr lang="en-GB" sz="2400" dirty="0"/>
          </a:p>
          <a:p>
            <a:pPr marL="0" indent="0">
              <a:buNone/>
            </a:pPr>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39</a:t>
            </a:fld>
            <a:endParaRPr lang="en-US">
              <a:solidFill>
                <a:srgbClr val="000000"/>
              </a:solidFill>
            </a:endParaRPr>
          </a:p>
        </p:txBody>
      </p:sp>
    </p:spTree>
    <p:extLst>
      <p:ext uri="{BB962C8B-B14F-4D97-AF65-F5344CB8AC3E}">
        <p14:creationId xmlns:p14="http://schemas.microsoft.com/office/powerpoint/2010/main" val="426768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743200" y="2819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b="1" dirty="0">
                <a:solidFill>
                  <a:srgbClr val="006699"/>
                </a:solidFill>
                <a:effectLst>
                  <a:outerShdw blurRad="38100" dist="38100" dir="2700000" algn="tl">
                    <a:srgbClr val="C0C0C0"/>
                  </a:outerShdw>
                </a:effectLst>
                <a:latin typeface="Arial" charset="0"/>
              </a:rPr>
              <a:t>Safeguarding</a:t>
            </a:r>
            <a:endParaRPr lang="en-US" altLang="en-US" b="1" dirty="0">
              <a:solidFill>
                <a:srgbClr val="006699"/>
              </a:solidFill>
              <a:effectLst>
                <a:outerShdw blurRad="38100" dist="38100" dir="2700000" algn="tl">
                  <a:srgbClr val="C0C0C0"/>
                </a:outerShdw>
              </a:effectLst>
              <a:latin typeface="Arial" charset="0"/>
            </a:endParaRPr>
          </a:p>
        </p:txBody>
      </p:sp>
      <p:sp>
        <p:nvSpPr>
          <p:cNvPr id="87043" name="Line 3"/>
          <p:cNvSpPr>
            <a:spLocks noChangeShapeType="1"/>
          </p:cNvSpPr>
          <p:nvPr/>
        </p:nvSpPr>
        <p:spPr bwMode="auto">
          <a:xfrm flipV="1">
            <a:off x="4381500" y="1600200"/>
            <a:ext cx="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4" name="Text Box 4"/>
          <p:cNvSpPr txBox="1">
            <a:spLocks noChangeArrowheads="1"/>
          </p:cNvSpPr>
          <p:nvPr/>
        </p:nvSpPr>
        <p:spPr bwMode="auto">
          <a:xfrm>
            <a:off x="3352800" y="914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Child Protection</a:t>
            </a:r>
          </a:p>
        </p:txBody>
      </p:sp>
      <p:sp>
        <p:nvSpPr>
          <p:cNvPr id="87045" name="Line 5"/>
          <p:cNvSpPr>
            <a:spLocks noChangeShapeType="1"/>
          </p:cNvSpPr>
          <p:nvPr/>
        </p:nvSpPr>
        <p:spPr bwMode="auto">
          <a:xfrm flipV="1">
            <a:off x="5181600" y="18288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6" name="Text Box 6"/>
          <p:cNvSpPr txBox="1">
            <a:spLocks noChangeArrowheads="1"/>
          </p:cNvSpPr>
          <p:nvPr/>
        </p:nvSpPr>
        <p:spPr bwMode="auto">
          <a:xfrm>
            <a:off x="6019800" y="1447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Staff Conduct</a:t>
            </a:r>
          </a:p>
        </p:txBody>
      </p:sp>
      <p:sp>
        <p:nvSpPr>
          <p:cNvPr id="87047" name="Line 7"/>
          <p:cNvSpPr>
            <a:spLocks noChangeShapeType="1"/>
          </p:cNvSpPr>
          <p:nvPr/>
        </p:nvSpPr>
        <p:spPr bwMode="auto">
          <a:xfrm flipV="1">
            <a:off x="6019800" y="2819400"/>
            <a:ext cx="838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8" name="Text Box 8"/>
          <p:cNvSpPr txBox="1">
            <a:spLocks noChangeArrowheads="1"/>
          </p:cNvSpPr>
          <p:nvPr/>
        </p:nvSpPr>
        <p:spPr bwMode="auto">
          <a:xfrm>
            <a:off x="68580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Curriculum</a:t>
            </a:r>
          </a:p>
        </p:txBody>
      </p:sp>
      <p:sp>
        <p:nvSpPr>
          <p:cNvPr id="87049" name="Line 9"/>
          <p:cNvSpPr>
            <a:spLocks noChangeShapeType="1"/>
          </p:cNvSpPr>
          <p:nvPr/>
        </p:nvSpPr>
        <p:spPr bwMode="auto">
          <a:xfrm>
            <a:off x="5638800" y="3505200"/>
            <a:ext cx="1219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0" name="Text Box 10"/>
          <p:cNvSpPr txBox="1">
            <a:spLocks noChangeArrowheads="1"/>
          </p:cNvSpPr>
          <p:nvPr/>
        </p:nvSpPr>
        <p:spPr bwMode="auto">
          <a:xfrm>
            <a:off x="6934200" y="3460750"/>
            <a:ext cx="198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Managing Allegations Against Staff</a:t>
            </a:r>
          </a:p>
        </p:txBody>
      </p:sp>
      <p:sp>
        <p:nvSpPr>
          <p:cNvPr id="87051" name="Line 11"/>
          <p:cNvSpPr>
            <a:spLocks noChangeShapeType="1"/>
          </p:cNvSpPr>
          <p:nvPr/>
        </p:nvSpPr>
        <p:spPr bwMode="auto">
          <a:xfrm>
            <a:off x="4889500" y="3581400"/>
            <a:ext cx="749300" cy="1889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2" name="Text Box 12"/>
          <p:cNvSpPr txBox="1">
            <a:spLocks noChangeArrowheads="1"/>
          </p:cNvSpPr>
          <p:nvPr/>
        </p:nvSpPr>
        <p:spPr bwMode="auto">
          <a:xfrm>
            <a:off x="4381500" y="5470525"/>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Safe Recruitment and Selection</a:t>
            </a:r>
          </a:p>
        </p:txBody>
      </p:sp>
      <p:sp>
        <p:nvSpPr>
          <p:cNvPr id="87053" name="Line 13"/>
          <p:cNvSpPr>
            <a:spLocks noChangeShapeType="1"/>
          </p:cNvSpPr>
          <p:nvPr/>
        </p:nvSpPr>
        <p:spPr bwMode="auto">
          <a:xfrm flipH="1">
            <a:off x="1981200" y="3505200"/>
            <a:ext cx="1752600" cy="1660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4" name="Text Box 14"/>
          <p:cNvSpPr txBox="1">
            <a:spLocks noChangeArrowheads="1"/>
          </p:cNvSpPr>
          <p:nvPr/>
        </p:nvSpPr>
        <p:spPr bwMode="auto">
          <a:xfrm>
            <a:off x="977900" y="5165725"/>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Health and Safety</a:t>
            </a:r>
          </a:p>
        </p:txBody>
      </p:sp>
      <p:sp>
        <p:nvSpPr>
          <p:cNvPr id="87055" name="Line 15"/>
          <p:cNvSpPr>
            <a:spLocks noChangeShapeType="1"/>
          </p:cNvSpPr>
          <p:nvPr/>
        </p:nvSpPr>
        <p:spPr bwMode="auto">
          <a:xfrm flipH="1">
            <a:off x="1676400" y="3429000"/>
            <a:ext cx="1752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6" name="Text Box 16"/>
          <p:cNvSpPr txBox="1">
            <a:spLocks noChangeArrowheads="1"/>
          </p:cNvSpPr>
          <p:nvPr/>
        </p:nvSpPr>
        <p:spPr bwMode="auto">
          <a:xfrm>
            <a:off x="215900" y="3962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Behaviour Management</a:t>
            </a:r>
          </a:p>
        </p:txBody>
      </p:sp>
      <p:sp>
        <p:nvSpPr>
          <p:cNvPr id="87057" name="Line 17"/>
          <p:cNvSpPr>
            <a:spLocks noChangeShapeType="1"/>
          </p:cNvSpPr>
          <p:nvPr/>
        </p:nvSpPr>
        <p:spPr bwMode="auto">
          <a:xfrm flipH="1">
            <a:off x="1981200" y="3200400"/>
            <a:ext cx="8001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8" name="Text Box 18"/>
          <p:cNvSpPr txBox="1">
            <a:spLocks noChangeArrowheads="1"/>
          </p:cNvSpPr>
          <p:nvPr/>
        </p:nvSpPr>
        <p:spPr bwMode="auto">
          <a:xfrm>
            <a:off x="215900" y="2971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Attendance</a:t>
            </a:r>
          </a:p>
        </p:txBody>
      </p:sp>
      <p:sp>
        <p:nvSpPr>
          <p:cNvPr id="87059" name="Line 19"/>
          <p:cNvSpPr>
            <a:spLocks noChangeShapeType="1"/>
          </p:cNvSpPr>
          <p:nvPr/>
        </p:nvSpPr>
        <p:spPr bwMode="auto">
          <a:xfrm flipH="1" flipV="1">
            <a:off x="2590800" y="2133600"/>
            <a:ext cx="9144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0" name="Text Box 20"/>
          <p:cNvSpPr txBox="1">
            <a:spLocks noChangeArrowheads="1"/>
          </p:cNvSpPr>
          <p:nvPr/>
        </p:nvSpPr>
        <p:spPr bwMode="auto">
          <a:xfrm>
            <a:off x="762000" y="13716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Anti Bullying Policies</a:t>
            </a:r>
          </a:p>
        </p:txBody>
      </p:sp>
      <p:sp>
        <p:nvSpPr>
          <p:cNvPr id="87061" name="Text Box 21"/>
          <p:cNvSpPr txBox="1">
            <a:spLocks noChangeArrowheads="1"/>
          </p:cNvSpPr>
          <p:nvPr/>
        </p:nvSpPr>
        <p:spPr bwMode="auto">
          <a:xfrm>
            <a:off x="2362200" y="5013325"/>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A “Listening” School</a:t>
            </a:r>
          </a:p>
        </p:txBody>
      </p:sp>
      <p:sp>
        <p:nvSpPr>
          <p:cNvPr id="87062" name="Line 22"/>
          <p:cNvSpPr>
            <a:spLocks noChangeShapeType="1"/>
          </p:cNvSpPr>
          <p:nvPr/>
        </p:nvSpPr>
        <p:spPr bwMode="auto">
          <a:xfrm flipH="1">
            <a:off x="3429000" y="3581400"/>
            <a:ext cx="685800" cy="1431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3" name="Line 23"/>
          <p:cNvSpPr>
            <a:spLocks noChangeShapeType="1"/>
          </p:cNvSpPr>
          <p:nvPr/>
        </p:nvSpPr>
        <p:spPr bwMode="auto">
          <a:xfrm>
            <a:off x="5181600" y="3505200"/>
            <a:ext cx="2095500" cy="196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4" name="Text Box 24"/>
          <p:cNvSpPr txBox="1">
            <a:spLocks noChangeArrowheads="1"/>
          </p:cNvSpPr>
          <p:nvPr/>
        </p:nvSpPr>
        <p:spPr bwMode="auto">
          <a:xfrm>
            <a:off x="7277100" y="5165725"/>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Building Design</a:t>
            </a:r>
          </a:p>
        </p:txBody>
      </p:sp>
      <p:sp>
        <p:nvSpPr>
          <p:cNvPr id="87065" name="Text Box 25"/>
          <p:cNvSpPr txBox="1">
            <a:spLocks noChangeArrowheads="1"/>
          </p:cNvSpPr>
          <p:nvPr/>
        </p:nvSpPr>
        <p:spPr bwMode="auto">
          <a:xfrm>
            <a:off x="2771775" y="2852738"/>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b="1" dirty="0">
                <a:solidFill>
                  <a:srgbClr val="FF0000"/>
                </a:solidFill>
                <a:effectLst>
                  <a:outerShdw blurRad="38100" dist="38100" dir="2700000" algn="tl">
                    <a:srgbClr val="C0C0C0"/>
                  </a:outerShdw>
                </a:effectLst>
                <a:latin typeface="Arial" charset="0"/>
              </a:rPr>
              <a:t>Safeguarding</a:t>
            </a:r>
            <a:endParaRPr lang="en-US" altLang="en-US" b="1" dirty="0">
              <a:solidFill>
                <a:srgbClr val="FF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618930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500" fill="hold"/>
                                        <p:tgtEl>
                                          <p:spTgt spid="87044"/>
                                        </p:tgtEl>
                                        <p:attrNameLst>
                                          <p:attrName>ppt_w</p:attrName>
                                        </p:attrNameLst>
                                      </p:cBhvr>
                                      <p:tavLst>
                                        <p:tav tm="0">
                                          <p:val>
                                            <p:fltVal val="0"/>
                                          </p:val>
                                        </p:tav>
                                        <p:tav tm="100000">
                                          <p:val>
                                            <p:strVal val="#ppt_w"/>
                                          </p:val>
                                        </p:tav>
                                      </p:tavLst>
                                    </p:anim>
                                    <p:anim calcmode="lin" valueType="num">
                                      <p:cBhvr>
                                        <p:cTn id="15" dur="500" fill="hold"/>
                                        <p:tgtEl>
                                          <p:spTgt spid="87044"/>
                                        </p:tgtEl>
                                        <p:attrNameLst>
                                          <p:attrName>ppt_h</p:attrName>
                                        </p:attrNameLst>
                                      </p:cBhvr>
                                      <p:tavLst>
                                        <p:tav tm="0">
                                          <p:val>
                                            <p:fltVal val="0"/>
                                          </p:val>
                                        </p:tav>
                                        <p:tav tm="100000">
                                          <p:val>
                                            <p:strVal val="#ppt_h"/>
                                          </p:val>
                                        </p:tav>
                                      </p:tavLst>
                                    </p:anim>
                                    <p:anim calcmode="lin" valueType="num">
                                      <p:cBhvr>
                                        <p:cTn id="16" dur="500" fill="hold"/>
                                        <p:tgtEl>
                                          <p:spTgt spid="87044"/>
                                        </p:tgtEl>
                                        <p:attrNameLst>
                                          <p:attrName>ppt_x</p:attrName>
                                        </p:attrNameLst>
                                      </p:cBhvr>
                                      <p:tavLst>
                                        <p:tav tm="0">
                                          <p:val>
                                            <p:fltVal val="0.5"/>
                                          </p:val>
                                        </p:tav>
                                        <p:tav tm="100000">
                                          <p:val>
                                            <p:strVal val="#ppt_x"/>
                                          </p:val>
                                        </p:tav>
                                      </p:tavLst>
                                    </p:anim>
                                    <p:anim calcmode="lin" valueType="num">
                                      <p:cBhvr>
                                        <p:cTn id="17" dur="500" fill="hold"/>
                                        <p:tgtEl>
                                          <p:spTgt spid="8704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87045"/>
                                        </p:tgtEl>
                                        <p:attrNameLst>
                                          <p:attrName>style.visibility</p:attrName>
                                        </p:attrNameLst>
                                      </p:cBhvr>
                                      <p:to>
                                        <p:strVal val="visible"/>
                                      </p:to>
                                    </p:set>
                                    <p:anim calcmode="lin" valueType="num">
                                      <p:cBhvr>
                                        <p:cTn id="21" dur="500" fill="hold"/>
                                        <p:tgtEl>
                                          <p:spTgt spid="87045"/>
                                        </p:tgtEl>
                                        <p:attrNameLst>
                                          <p:attrName>ppt_w</p:attrName>
                                        </p:attrNameLst>
                                      </p:cBhvr>
                                      <p:tavLst>
                                        <p:tav tm="0">
                                          <p:val>
                                            <p:fltVal val="0"/>
                                          </p:val>
                                        </p:tav>
                                        <p:tav tm="100000">
                                          <p:val>
                                            <p:strVal val="#ppt_w"/>
                                          </p:val>
                                        </p:tav>
                                      </p:tavLst>
                                    </p:anim>
                                    <p:anim calcmode="lin" valueType="num">
                                      <p:cBhvr>
                                        <p:cTn id="22" dur="500" fill="hold"/>
                                        <p:tgtEl>
                                          <p:spTgt spid="87045"/>
                                        </p:tgtEl>
                                        <p:attrNameLst>
                                          <p:attrName>ppt_h</p:attrName>
                                        </p:attrNameLst>
                                      </p:cBhvr>
                                      <p:tavLst>
                                        <p:tav tm="0">
                                          <p:val>
                                            <p:fltVal val="0"/>
                                          </p:val>
                                        </p:tav>
                                        <p:tav tm="100000">
                                          <p:val>
                                            <p:strVal val="#ppt_h"/>
                                          </p:val>
                                        </p:tav>
                                      </p:tavLst>
                                    </p:anim>
                                    <p:anim calcmode="lin" valueType="num">
                                      <p:cBhvr>
                                        <p:cTn id="23" dur="500" fill="hold"/>
                                        <p:tgtEl>
                                          <p:spTgt spid="87045"/>
                                        </p:tgtEl>
                                        <p:attrNameLst>
                                          <p:attrName>ppt_x</p:attrName>
                                        </p:attrNameLst>
                                      </p:cBhvr>
                                      <p:tavLst>
                                        <p:tav tm="0">
                                          <p:val>
                                            <p:fltVal val="0.5"/>
                                          </p:val>
                                        </p:tav>
                                        <p:tav tm="100000">
                                          <p:val>
                                            <p:strVal val="#ppt_x"/>
                                          </p:val>
                                        </p:tav>
                                      </p:tavLst>
                                    </p:anim>
                                    <p:anim calcmode="lin" valueType="num">
                                      <p:cBhvr>
                                        <p:cTn id="24" dur="500" fill="hold"/>
                                        <p:tgtEl>
                                          <p:spTgt spid="8704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500" fill="hold"/>
                                        <p:tgtEl>
                                          <p:spTgt spid="87046"/>
                                        </p:tgtEl>
                                        <p:attrNameLst>
                                          <p:attrName>ppt_w</p:attrName>
                                        </p:attrNameLst>
                                      </p:cBhvr>
                                      <p:tavLst>
                                        <p:tav tm="0">
                                          <p:val>
                                            <p:fltVal val="0"/>
                                          </p:val>
                                        </p:tav>
                                        <p:tav tm="100000">
                                          <p:val>
                                            <p:strVal val="#ppt_w"/>
                                          </p:val>
                                        </p:tav>
                                      </p:tavLst>
                                    </p:anim>
                                    <p:anim calcmode="lin" valueType="num">
                                      <p:cBhvr>
                                        <p:cTn id="29" dur="500" fill="hold"/>
                                        <p:tgtEl>
                                          <p:spTgt spid="87046"/>
                                        </p:tgtEl>
                                        <p:attrNameLst>
                                          <p:attrName>ppt_h</p:attrName>
                                        </p:attrNameLst>
                                      </p:cBhvr>
                                      <p:tavLst>
                                        <p:tav tm="0">
                                          <p:val>
                                            <p:fltVal val="0"/>
                                          </p:val>
                                        </p:tav>
                                        <p:tav tm="100000">
                                          <p:val>
                                            <p:strVal val="#ppt_h"/>
                                          </p:val>
                                        </p:tav>
                                      </p:tavLst>
                                    </p:anim>
                                    <p:anim calcmode="lin" valueType="num">
                                      <p:cBhvr>
                                        <p:cTn id="30" dur="500" fill="hold"/>
                                        <p:tgtEl>
                                          <p:spTgt spid="87046"/>
                                        </p:tgtEl>
                                        <p:attrNameLst>
                                          <p:attrName>ppt_x</p:attrName>
                                        </p:attrNameLst>
                                      </p:cBhvr>
                                      <p:tavLst>
                                        <p:tav tm="0">
                                          <p:val>
                                            <p:fltVal val="0.5"/>
                                          </p:val>
                                        </p:tav>
                                        <p:tav tm="100000">
                                          <p:val>
                                            <p:strVal val="#ppt_x"/>
                                          </p:val>
                                        </p:tav>
                                      </p:tavLst>
                                    </p:anim>
                                    <p:anim calcmode="lin" valueType="num">
                                      <p:cBhvr>
                                        <p:cTn id="31" dur="500" fill="hold"/>
                                        <p:tgtEl>
                                          <p:spTgt spid="8704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87047"/>
                                        </p:tgtEl>
                                        <p:attrNameLst>
                                          <p:attrName>style.visibility</p:attrName>
                                        </p:attrNameLst>
                                      </p:cBhvr>
                                      <p:to>
                                        <p:strVal val="visible"/>
                                      </p:to>
                                    </p:set>
                                    <p:anim calcmode="lin" valueType="num">
                                      <p:cBhvr>
                                        <p:cTn id="35" dur="500" fill="hold"/>
                                        <p:tgtEl>
                                          <p:spTgt spid="87047"/>
                                        </p:tgtEl>
                                        <p:attrNameLst>
                                          <p:attrName>ppt_w</p:attrName>
                                        </p:attrNameLst>
                                      </p:cBhvr>
                                      <p:tavLst>
                                        <p:tav tm="0">
                                          <p:val>
                                            <p:fltVal val="0"/>
                                          </p:val>
                                        </p:tav>
                                        <p:tav tm="100000">
                                          <p:val>
                                            <p:strVal val="#ppt_w"/>
                                          </p:val>
                                        </p:tav>
                                      </p:tavLst>
                                    </p:anim>
                                    <p:anim calcmode="lin" valueType="num">
                                      <p:cBhvr>
                                        <p:cTn id="36" dur="500" fill="hold"/>
                                        <p:tgtEl>
                                          <p:spTgt spid="87047"/>
                                        </p:tgtEl>
                                        <p:attrNameLst>
                                          <p:attrName>ppt_h</p:attrName>
                                        </p:attrNameLst>
                                      </p:cBhvr>
                                      <p:tavLst>
                                        <p:tav tm="0">
                                          <p:val>
                                            <p:fltVal val="0"/>
                                          </p:val>
                                        </p:tav>
                                        <p:tav tm="100000">
                                          <p:val>
                                            <p:strVal val="#ppt_h"/>
                                          </p:val>
                                        </p:tav>
                                      </p:tavLst>
                                    </p:anim>
                                    <p:anim calcmode="lin" valueType="num">
                                      <p:cBhvr>
                                        <p:cTn id="37" dur="500" fill="hold"/>
                                        <p:tgtEl>
                                          <p:spTgt spid="87047"/>
                                        </p:tgtEl>
                                        <p:attrNameLst>
                                          <p:attrName>ppt_x</p:attrName>
                                        </p:attrNameLst>
                                      </p:cBhvr>
                                      <p:tavLst>
                                        <p:tav tm="0">
                                          <p:val>
                                            <p:fltVal val="0.5"/>
                                          </p:val>
                                        </p:tav>
                                        <p:tav tm="100000">
                                          <p:val>
                                            <p:strVal val="#ppt_x"/>
                                          </p:val>
                                        </p:tav>
                                      </p:tavLst>
                                    </p:anim>
                                    <p:anim calcmode="lin" valueType="num">
                                      <p:cBhvr>
                                        <p:cTn id="38" dur="500" fill="hold"/>
                                        <p:tgtEl>
                                          <p:spTgt spid="8704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87048"/>
                                        </p:tgtEl>
                                        <p:attrNameLst>
                                          <p:attrName>style.visibility</p:attrName>
                                        </p:attrNameLst>
                                      </p:cBhvr>
                                      <p:to>
                                        <p:strVal val="visible"/>
                                      </p:to>
                                    </p:set>
                                    <p:anim calcmode="lin" valueType="num">
                                      <p:cBhvr>
                                        <p:cTn id="42" dur="500" fill="hold"/>
                                        <p:tgtEl>
                                          <p:spTgt spid="87048"/>
                                        </p:tgtEl>
                                        <p:attrNameLst>
                                          <p:attrName>ppt_w</p:attrName>
                                        </p:attrNameLst>
                                      </p:cBhvr>
                                      <p:tavLst>
                                        <p:tav tm="0">
                                          <p:val>
                                            <p:fltVal val="0"/>
                                          </p:val>
                                        </p:tav>
                                        <p:tav tm="100000">
                                          <p:val>
                                            <p:strVal val="#ppt_w"/>
                                          </p:val>
                                        </p:tav>
                                      </p:tavLst>
                                    </p:anim>
                                    <p:anim calcmode="lin" valueType="num">
                                      <p:cBhvr>
                                        <p:cTn id="43" dur="500" fill="hold"/>
                                        <p:tgtEl>
                                          <p:spTgt spid="87048"/>
                                        </p:tgtEl>
                                        <p:attrNameLst>
                                          <p:attrName>ppt_h</p:attrName>
                                        </p:attrNameLst>
                                      </p:cBhvr>
                                      <p:tavLst>
                                        <p:tav tm="0">
                                          <p:val>
                                            <p:fltVal val="0"/>
                                          </p:val>
                                        </p:tav>
                                        <p:tav tm="100000">
                                          <p:val>
                                            <p:strVal val="#ppt_h"/>
                                          </p:val>
                                        </p:tav>
                                      </p:tavLst>
                                    </p:anim>
                                    <p:anim calcmode="lin" valueType="num">
                                      <p:cBhvr>
                                        <p:cTn id="44" dur="500" fill="hold"/>
                                        <p:tgtEl>
                                          <p:spTgt spid="87048"/>
                                        </p:tgtEl>
                                        <p:attrNameLst>
                                          <p:attrName>ppt_x</p:attrName>
                                        </p:attrNameLst>
                                      </p:cBhvr>
                                      <p:tavLst>
                                        <p:tav tm="0">
                                          <p:val>
                                            <p:fltVal val="0.5"/>
                                          </p:val>
                                        </p:tav>
                                        <p:tav tm="100000">
                                          <p:val>
                                            <p:strVal val="#ppt_x"/>
                                          </p:val>
                                        </p:tav>
                                      </p:tavLst>
                                    </p:anim>
                                    <p:anim calcmode="lin" valueType="num">
                                      <p:cBhvr>
                                        <p:cTn id="45" dur="500" fill="hold"/>
                                        <p:tgtEl>
                                          <p:spTgt spid="8704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87049"/>
                                        </p:tgtEl>
                                        <p:attrNameLst>
                                          <p:attrName>style.visibility</p:attrName>
                                        </p:attrNameLst>
                                      </p:cBhvr>
                                      <p:to>
                                        <p:strVal val="visible"/>
                                      </p:to>
                                    </p:set>
                                    <p:anim calcmode="lin" valueType="num">
                                      <p:cBhvr>
                                        <p:cTn id="49" dur="500" fill="hold"/>
                                        <p:tgtEl>
                                          <p:spTgt spid="87049"/>
                                        </p:tgtEl>
                                        <p:attrNameLst>
                                          <p:attrName>ppt_w</p:attrName>
                                        </p:attrNameLst>
                                      </p:cBhvr>
                                      <p:tavLst>
                                        <p:tav tm="0">
                                          <p:val>
                                            <p:fltVal val="0"/>
                                          </p:val>
                                        </p:tav>
                                        <p:tav tm="100000">
                                          <p:val>
                                            <p:strVal val="#ppt_w"/>
                                          </p:val>
                                        </p:tav>
                                      </p:tavLst>
                                    </p:anim>
                                    <p:anim calcmode="lin" valueType="num">
                                      <p:cBhvr>
                                        <p:cTn id="50" dur="500" fill="hold"/>
                                        <p:tgtEl>
                                          <p:spTgt spid="87049"/>
                                        </p:tgtEl>
                                        <p:attrNameLst>
                                          <p:attrName>ppt_h</p:attrName>
                                        </p:attrNameLst>
                                      </p:cBhvr>
                                      <p:tavLst>
                                        <p:tav tm="0">
                                          <p:val>
                                            <p:fltVal val="0"/>
                                          </p:val>
                                        </p:tav>
                                        <p:tav tm="100000">
                                          <p:val>
                                            <p:strVal val="#ppt_h"/>
                                          </p:val>
                                        </p:tav>
                                      </p:tavLst>
                                    </p:anim>
                                    <p:anim calcmode="lin" valueType="num">
                                      <p:cBhvr>
                                        <p:cTn id="51" dur="500" fill="hold"/>
                                        <p:tgtEl>
                                          <p:spTgt spid="87049"/>
                                        </p:tgtEl>
                                        <p:attrNameLst>
                                          <p:attrName>ppt_x</p:attrName>
                                        </p:attrNameLst>
                                      </p:cBhvr>
                                      <p:tavLst>
                                        <p:tav tm="0">
                                          <p:val>
                                            <p:fltVal val="0.5"/>
                                          </p:val>
                                        </p:tav>
                                        <p:tav tm="100000">
                                          <p:val>
                                            <p:strVal val="#ppt_x"/>
                                          </p:val>
                                        </p:tav>
                                      </p:tavLst>
                                    </p:anim>
                                    <p:anim calcmode="lin" valueType="num">
                                      <p:cBhvr>
                                        <p:cTn id="52" dur="500" fill="hold"/>
                                        <p:tgtEl>
                                          <p:spTgt spid="8704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87050"/>
                                        </p:tgtEl>
                                        <p:attrNameLst>
                                          <p:attrName>style.visibility</p:attrName>
                                        </p:attrNameLst>
                                      </p:cBhvr>
                                      <p:to>
                                        <p:strVal val="visible"/>
                                      </p:to>
                                    </p:set>
                                    <p:anim calcmode="lin" valueType="num">
                                      <p:cBhvr>
                                        <p:cTn id="56" dur="500" fill="hold"/>
                                        <p:tgtEl>
                                          <p:spTgt spid="87050"/>
                                        </p:tgtEl>
                                        <p:attrNameLst>
                                          <p:attrName>ppt_w</p:attrName>
                                        </p:attrNameLst>
                                      </p:cBhvr>
                                      <p:tavLst>
                                        <p:tav tm="0">
                                          <p:val>
                                            <p:fltVal val="0"/>
                                          </p:val>
                                        </p:tav>
                                        <p:tav tm="100000">
                                          <p:val>
                                            <p:strVal val="#ppt_w"/>
                                          </p:val>
                                        </p:tav>
                                      </p:tavLst>
                                    </p:anim>
                                    <p:anim calcmode="lin" valueType="num">
                                      <p:cBhvr>
                                        <p:cTn id="57" dur="500" fill="hold"/>
                                        <p:tgtEl>
                                          <p:spTgt spid="87050"/>
                                        </p:tgtEl>
                                        <p:attrNameLst>
                                          <p:attrName>ppt_h</p:attrName>
                                        </p:attrNameLst>
                                      </p:cBhvr>
                                      <p:tavLst>
                                        <p:tav tm="0">
                                          <p:val>
                                            <p:fltVal val="0"/>
                                          </p:val>
                                        </p:tav>
                                        <p:tav tm="100000">
                                          <p:val>
                                            <p:strVal val="#ppt_h"/>
                                          </p:val>
                                        </p:tav>
                                      </p:tavLst>
                                    </p:anim>
                                    <p:anim calcmode="lin" valueType="num">
                                      <p:cBhvr>
                                        <p:cTn id="58" dur="500" fill="hold"/>
                                        <p:tgtEl>
                                          <p:spTgt spid="87050"/>
                                        </p:tgtEl>
                                        <p:attrNameLst>
                                          <p:attrName>ppt_x</p:attrName>
                                        </p:attrNameLst>
                                      </p:cBhvr>
                                      <p:tavLst>
                                        <p:tav tm="0">
                                          <p:val>
                                            <p:fltVal val="0.5"/>
                                          </p:val>
                                        </p:tav>
                                        <p:tav tm="100000">
                                          <p:val>
                                            <p:strVal val="#ppt_x"/>
                                          </p:val>
                                        </p:tav>
                                      </p:tavLst>
                                    </p:anim>
                                    <p:anim calcmode="lin" valueType="num">
                                      <p:cBhvr>
                                        <p:cTn id="59" dur="500" fill="hold"/>
                                        <p:tgtEl>
                                          <p:spTgt spid="87050"/>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grpId="0" nodeType="afterEffect">
                                  <p:stCondLst>
                                    <p:cond delay="0"/>
                                  </p:stCondLst>
                                  <p:childTnLst>
                                    <p:set>
                                      <p:cBhvr>
                                        <p:cTn id="62" dur="1" fill="hold">
                                          <p:stCondLst>
                                            <p:cond delay="0"/>
                                          </p:stCondLst>
                                        </p:cTn>
                                        <p:tgtEl>
                                          <p:spTgt spid="87063"/>
                                        </p:tgtEl>
                                        <p:attrNameLst>
                                          <p:attrName>style.visibility</p:attrName>
                                        </p:attrNameLst>
                                      </p:cBhvr>
                                      <p:to>
                                        <p:strVal val="visible"/>
                                      </p:to>
                                    </p:set>
                                    <p:anim calcmode="lin" valueType="num">
                                      <p:cBhvr>
                                        <p:cTn id="63" dur="500" fill="hold"/>
                                        <p:tgtEl>
                                          <p:spTgt spid="87063"/>
                                        </p:tgtEl>
                                        <p:attrNameLst>
                                          <p:attrName>ppt_w</p:attrName>
                                        </p:attrNameLst>
                                      </p:cBhvr>
                                      <p:tavLst>
                                        <p:tav tm="0">
                                          <p:val>
                                            <p:fltVal val="0"/>
                                          </p:val>
                                        </p:tav>
                                        <p:tav tm="100000">
                                          <p:val>
                                            <p:strVal val="#ppt_w"/>
                                          </p:val>
                                        </p:tav>
                                      </p:tavLst>
                                    </p:anim>
                                    <p:anim calcmode="lin" valueType="num">
                                      <p:cBhvr>
                                        <p:cTn id="64" dur="500" fill="hold"/>
                                        <p:tgtEl>
                                          <p:spTgt spid="87063"/>
                                        </p:tgtEl>
                                        <p:attrNameLst>
                                          <p:attrName>ppt_h</p:attrName>
                                        </p:attrNameLst>
                                      </p:cBhvr>
                                      <p:tavLst>
                                        <p:tav tm="0">
                                          <p:val>
                                            <p:fltVal val="0"/>
                                          </p:val>
                                        </p:tav>
                                        <p:tav tm="100000">
                                          <p:val>
                                            <p:strVal val="#ppt_h"/>
                                          </p:val>
                                        </p:tav>
                                      </p:tavLst>
                                    </p:anim>
                                    <p:anim calcmode="lin" valueType="num">
                                      <p:cBhvr>
                                        <p:cTn id="65" dur="500" fill="hold"/>
                                        <p:tgtEl>
                                          <p:spTgt spid="87063"/>
                                        </p:tgtEl>
                                        <p:attrNameLst>
                                          <p:attrName>ppt_x</p:attrName>
                                        </p:attrNameLst>
                                      </p:cBhvr>
                                      <p:tavLst>
                                        <p:tav tm="0">
                                          <p:val>
                                            <p:fltVal val="0.5"/>
                                          </p:val>
                                        </p:tav>
                                        <p:tav tm="100000">
                                          <p:val>
                                            <p:strVal val="#ppt_x"/>
                                          </p:val>
                                        </p:tav>
                                      </p:tavLst>
                                    </p:anim>
                                    <p:anim calcmode="lin" valueType="num">
                                      <p:cBhvr>
                                        <p:cTn id="66" dur="500" fill="hold"/>
                                        <p:tgtEl>
                                          <p:spTgt spid="87063"/>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87064"/>
                                        </p:tgtEl>
                                        <p:attrNameLst>
                                          <p:attrName>style.visibility</p:attrName>
                                        </p:attrNameLst>
                                      </p:cBhvr>
                                      <p:to>
                                        <p:strVal val="visible"/>
                                      </p:to>
                                    </p:set>
                                    <p:anim calcmode="lin" valueType="num">
                                      <p:cBhvr>
                                        <p:cTn id="70" dur="500" fill="hold"/>
                                        <p:tgtEl>
                                          <p:spTgt spid="87064"/>
                                        </p:tgtEl>
                                        <p:attrNameLst>
                                          <p:attrName>ppt_w</p:attrName>
                                        </p:attrNameLst>
                                      </p:cBhvr>
                                      <p:tavLst>
                                        <p:tav tm="0">
                                          <p:val>
                                            <p:fltVal val="0"/>
                                          </p:val>
                                        </p:tav>
                                        <p:tav tm="100000">
                                          <p:val>
                                            <p:strVal val="#ppt_w"/>
                                          </p:val>
                                        </p:tav>
                                      </p:tavLst>
                                    </p:anim>
                                    <p:anim calcmode="lin" valueType="num">
                                      <p:cBhvr>
                                        <p:cTn id="71" dur="500" fill="hold"/>
                                        <p:tgtEl>
                                          <p:spTgt spid="87064"/>
                                        </p:tgtEl>
                                        <p:attrNameLst>
                                          <p:attrName>ppt_h</p:attrName>
                                        </p:attrNameLst>
                                      </p:cBhvr>
                                      <p:tavLst>
                                        <p:tav tm="0">
                                          <p:val>
                                            <p:fltVal val="0"/>
                                          </p:val>
                                        </p:tav>
                                        <p:tav tm="100000">
                                          <p:val>
                                            <p:strVal val="#ppt_h"/>
                                          </p:val>
                                        </p:tav>
                                      </p:tavLst>
                                    </p:anim>
                                    <p:anim calcmode="lin" valueType="num">
                                      <p:cBhvr>
                                        <p:cTn id="72" dur="500" fill="hold"/>
                                        <p:tgtEl>
                                          <p:spTgt spid="87064"/>
                                        </p:tgtEl>
                                        <p:attrNameLst>
                                          <p:attrName>ppt_x</p:attrName>
                                        </p:attrNameLst>
                                      </p:cBhvr>
                                      <p:tavLst>
                                        <p:tav tm="0">
                                          <p:val>
                                            <p:fltVal val="0.5"/>
                                          </p:val>
                                        </p:tav>
                                        <p:tav tm="100000">
                                          <p:val>
                                            <p:strVal val="#ppt_x"/>
                                          </p:val>
                                        </p:tav>
                                      </p:tavLst>
                                    </p:anim>
                                    <p:anim calcmode="lin" valueType="num">
                                      <p:cBhvr>
                                        <p:cTn id="73" dur="500" fill="hold"/>
                                        <p:tgtEl>
                                          <p:spTgt spid="8706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87051"/>
                                        </p:tgtEl>
                                        <p:attrNameLst>
                                          <p:attrName>style.visibility</p:attrName>
                                        </p:attrNameLst>
                                      </p:cBhvr>
                                      <p:to>
                                        <p:strVal val="visible"/>
                                      </p:to>
                                    </p:set>
                                    <p:anim calcmode="lin" valueType="num">
                                      <p:cBhvr>
                                        <p:cTn id="77" dur="500" fill="hold"/>
                                        <p:tgtEl>
                                          <p:spTgt spid="87051"/>
                                        </p:tgtEl>
                                        <p:attrNameLst>
                                          <p:attrName>ppt_w</p:attrName>
                                        </p:attrNameLst>
                                      </p:cBhvr>
                                      <p:tavLst>
                                        <p:tav tm="0">
                                          <p:val>
                                            <p:fltVal val="0"/>
                                          </p:val>
                                        </p:tav>
                                        <p:tav tm="100000">
                                          <p:val>
                                            <p:strVal val="#ppt_w"/>
                                          </p:val>
                                        </p:tav>
                                      </p:tavLst>
                                    </p:anim>
                                    <p:anim calcmode="lin" valueType="num">
                                      <p:cBhvr>
                                        <p:cTn id="78" dur="500" fill="hold"/>
                                        <p:tgtEl>
                                          <p:spTgt spid="87051"/>
                                        </p:tgtEl>
                                        <p:attrNameLst>
                                          <p:attrName>ppt_h</p:attrName>
                                        </p:attrNameLst>
                                      </p:cBhvr>
                                      <p:tavLst>
                                        <p:tav tm="0">
                                          <p:val>
                                            <p:fltVal val="0"/>
                                          </p:val>
                                        </p:tav>
                                        <p:tav tm="100000">
                                          <p:val>
                                            <p:strVal val="#ppt_h"/>
                                          </p:val>
                                        </p:tav>
                                      </p:tavLst>
                                    </p:anim>
                                    <p:anim calcmode="lin" valueType="num">
                                      <p:cBhvr>
                                        <p:cTn id="79" dur="500" fill="hold"/>
                                        <p:tgtEl>
                                          <p:spTgt spid="87051"/>
                                        </p:tgtEl>
                                        <p:attrNameLst>
                                          <p:attrName>ppt_x</p:attrName>
                                        </p:attrNameLst>
                                      </p:cBhvr>
                                      <p:tavLst>
                                        <p:tav tm="0">
                                          <p:val>
                                            <p:fltVal val="0.5"/>
                                          </p:val>
                                        </p:tav>
                                        <p:tav tm="100000">
                                          <p:val>
                                            <p:strVal val="#ppt_x"/>
                                          </p:val>
                                        </p:tav>
                                      </p:tavLst>
                                    </p:anim>
                                    <p:anim calcmode="lin" valueType="num">
                                      <p:cBhvr>
                                        <p:cTn id="80" dur="500" fill="hold"/>
                                        <p:tgtEl>
                                          <p:spTgt spid="87051"/>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87052"/>
                                        </p:tgtEl>
                                        <p:attrNameLst>
                                          <p:attrName>style.visibility</p:attrName>
                                        </p:attrNameLst>
                                      </p:cBhvr>
                                      <p:to>
                                        <p:strVal val="visible"/>
                                      </p:to>
                                    </p:set>
                                    <p:anim calcmode="lin" valueType="num">
                                      <p:cBhvr>
                                        <p:cTn id="84" dur="500" fill="hold"/>
                                        <p:tgtEl>
                                          <p:spTgt spid="87052"/>
                                        </p:tgtEl>
                                        <p:attrNameLst>
                                          <p:attrName>ppt_w</p:attrName>
                                        </p:attrNameLst>
                                      </p:cBhvr>
                                      <p:tavLst>
                                        <p:tav tm="0">
                                          <p:val>
                                            <p:fltVal val="0"/>
                                          </p:val>
                                        </p:tav>
                                        <p:tav tm="100000">
                                          <p:val>
                                            <p:strVal val="#ppt_w"/>
                                          </p:val>
                                        </p:tav>
                                      </p:tavLst>
                                    </p:anim>
                                    <p:anim calcmode="lin" valueType="num">
                                      <p:cBhvr>
                                        <p:cTn id="85" dur="500" fill="hold"/>
                                        <p:tgtEl>
                                          <p:spTgt spid="87052"/>
                                        </p:tgtEl>
                                        <p:attrNameLst>
                                          <p:attrName>ppt_h</p:attrName>
                                        </p:attrNameLst>
                                      </p:cBhvr>
                                      <p:tavLst>
                                        <p:tav tm="0">
                                          <p:val>
                                            <p:fltVal val="0"/>
                                          </p:val>
                                        </p:tav>
                                        <p:tav tm="100000">
                                          <p:val>
                                            <p:strVal val="#ppt_h"/>
                                          </p:val>
                                        </p:tav>
                                      </p:tavLst>
                                    </p:anim>
                                    <p:anim calcmode="lin" valueType="num">
                                      <p:cBhvr>
                                        <p:cTn id="86" dur="500" fill="hold"/>
                                        <p:tgtEl>
                                          <p:spTgt spid="87052"/>
                                        </p:tgtEl>
                                        <p:attrNameLst>
                                          <p:attrName>ppt_x</p:attrName>
                                        </p:attrNameLst>
                                      </p:cBhvr>
                                      <p:tavLst>
                                        <p:tav tm="0">
                                          <p:val>
                                            <p:fltVal val="0.5"/>
                                          </p:val>
                                        </p:tav>
                                        <p:tav tm="100000">
                                          <p:val>
                                            <p:strVal val="#ppt_x"/>
                                          </p:val>
                                        </p:tav>
                                      </p:tavLst>
                                    </p:anim>
                                    <p:anim calcmode="lin" valueType="num">
                                      <p:cBhvr>
                                        <p:cTn id="87" dur="500" fill="hold"/>
                                        <p:tgtEl>
                                          <p:spTgt spid="8705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grpId="0" nodeType="afterEffect">
                                  <p:stCondLst>
                                    <p:cond delay="0"/>
                                  </p:stCondLst>
                                  <p:childTnLst>
                                    <p:set>
                                      <p:cBhvr>
                                        <p:cTn id="90" dur="1" fill="hold">
                                          <p:stCondLst>
                                            <p:cond delay="0"/>
                                          </p:stCondLst>
                                        </p:cTn>
                                        <p:tgtEl>
                                          <p:spTgt spid="87062"/>
                                        </p:tgtEl>
                                        <p:attrNameLst>
                                          <p:attrName>style.visibility</p:attrName>
                                        </p:attrNameLst>
                                      </p:cBhvr>
                                      <p:to>
                                        <p:strVal val="visible"/>
                                      </p:to>
                                    </p:set>
                                    <p:anim calcmode="lin" valueType="num">
                                      <p:cBhvr>
                                        <p:cTn id="91" dur="500" fill="hold"/>
                                        <p:tgtEl>
                                          <p:spTgt spid="87062"/>
                                        </p:tgtEl>
                                        <p:attrNameLst>
                                          <p:attrName>ppt_w</p:attrName>
                                        </p:attrNameLst>
                                      </p:cBhvr>
                                      <p:tavLst>
                                        <p:tav tm="0">
                                          <p:val>
                                            <p:fltVal val="0"/>
                                          </p:val>
                                        </p:tav>
                                        <p:tav tm="100000">
                                          <p:val>
                                            <p:strVal val="#ppt_w"/>
                                          </p:val>
                                        </p:tav>
                                      </p:tavLst>
                                    </p:anim>
                                    <p:anim calcmode="lin" valueType="num">
                                      <p:cBhvr>
                                        <p:cTn id="92" dur="500" fill="hold"/>
                                        <p:tgtEl>
                                          <p:spTgt spid="87062"/>
                                        </p:tgtEl>
                                        <p:attrNameLst>
                                          <p:attrName>ppt_h</p:attrName>
                                        </p:attrNameLst>
                                      </p:cBhvr>
                                      <p:tavLst>
                                        <p:tav tm="0">
                                          <p:val>
                                            <p:fltVal val="0"/>
                                          </p:val>
                                        </p:tav>
                                        <p:tav tm="100000">
                                          <p:val>
                                            <p:strVal val="#ppt_h"/>
                                          </p:val>
                                        </p:tav>
                                      </p:tavLst>
                                    </p:anim>
                                    <p:anim calcmode="lin" valueType="num">
                                      <p:cBhvr>
                                        <p:cTn id="93" dur="500" fill="hold"/>
                                        <p:tgtEl>
                                          <p:spTgt spid="87062"/>
                                        </p:tgtEl>
                                        <p:attrNameLst>
                                          <p:attrName>ppt_x</p:attrName>
                                        </p:attrNameLst>
                                      </p:cBhvr>
                                      <p:tavLst>
                                        <p:tav tm="0">
                                          <p:val>
                                            <p:fltVal val="0.5"/>
                                          </p:val>
                                        </p:tav>
                                        <p:tav tm="100000">
                                          <p:val>
                                            <p:strVal val="#ppt_x"/>
                                          </p:val>
                                        </p:tav>
                                      </p:tavLst>
                                    </p:anim>
                                    <p:anim calcmode="lin" valueType="num">
                                      <p:cBhvr>
                                        <p:cTn id="94" dur="500" fill="hold"/>
                                        <p:tgtEl>
                                          <p:spTgt spid="8706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87061"/>
                                        </p:tgtEl>
                                        <p:attrNameLst>
                                          <p:attrName>style.visibility</p:attrName>
                                        </p:attrNameLst>
                                      </p:cBhvr>
                                      <p:to>
                                        <p:strVal val="visible"/>
                                      </p:to>
                                    </p:set>
                                    <p:anim calcmode="lin" valueType="num">
                                      <p:cBhvr>
                                        <p:cTn id="98" dur="500" fill="hold"/>
                                        <p:tgtEl>
                                          <p:spTgt spid="87061"/>
                                        </p:tgtEl>
                                        <p:attrNameLst>
                                          <p:attrName>ppt_w</p:attrName>
                                        </p:attrNameLst>
                                      </p:cBhvr>
                                      <p:tavLst>
                                        <p:tav tm="0">
                                          <p:val>
                                            <p:fltVal val="0"/>
                                          </p:val>
                                        </p:tav>
                                        <p:tav tm="100000">
                                          <p:val>
                                            <p:strVal val="#ppt_w"/>
                                          </p:val>
                                        </p:tav>
                                      </p:tavLst>
                                    </p:anim>
                                    <p:anim calcmode="lin" valueType="num">
                                      <p:cBhvr>
                                        <p:cTn id="99" dur="500" fill="hold"/>
                                        <p:tgtEl>
                                          <p:spTgt spid="87061"/>
                                        </p:tgtEl>
                                        <p:attrNameLst>
                                          <p:attrName>ppt_h</p:attrName>
                                        </p:attrNameLst>
                                      </p:cBhvr>
                                      <p:tavLst>
                                        <p:tav tm="0">
                                          <p:val>
                                            <p:fltVal val="0"/>
                                          </p:val>
                                        </p:tav>
                                        <p:tav tm="100000">
                                          <p:val>
                                            <p:strVal val="#ppt_h"/>
                                          </p:val>
                                        </p:tav>
                                      </p:tavLst>
                                    </p:anim>
                                    <p:anim calcmode="lin" valueType="num">
                                      <p:cBhvr>
                                        <p:cTn id="100" dur="500" fill="hold"/>
                                        <p:tgtEl>
                                          <p:spTgt spid="87061"/>
                                        </p:tgtEl>
                                        <p:attrNameLst>
                                          <p:attrName>ppt_x</p:attrName>
                                        </p:attrNameLst>
                                      </p:cBhvr>
                                      <p:tavLst>
                                        <p:tav tm="0">
                                          <p:val>
                                            <p:fltVal val="0.5"/>
                                          </p:val>
                                        </p:tav>
                                        <p:tav tm="100000">
                                          <p:val>
                                            <p:strVal val="#ppt_x"/>
                                          </p:val>
                                        </p:tav>
                                      </p:tavLst>
                                    </p:anim>
                                    <p:anim calcmode="lin" valueType="num">
                                      <p:cBhvr>
                                        <p:cTn id="101" dur="500" fill="hold"/>
                                        <p:tgtEl>
                                          <p:spTgt spid="87061"/>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grpId="0" nodeType="afterEffect">
                                  <p:stCondLst>
                                    <p:cond delay="0"/>
                                  </p:stCondLst>
                                  <p:childTnLst>
                                    <p:set>
                                      <p:cBhvr>
                                        <p:cTn id="104" dur="1" fill="hold">
                                          <p:stCondLst>
                                            <p:cond delay="0"/>
                                          </p:stCondLst>
                                        </p:cTn>
                                        <p:tgtEl>
                                          <p:spTgt spid="87053"/>
                                        </p:tgtEl>
                                        <p:attrNameLst>
                                          <p:attrName>style.visibility</p:attrName>
                                        </p:attrNameLst>
                                      </p:cBhvr>
                                      <p:to>
                                        <p:strVal val="visible"/>
                                      </p:to>
                                    </p:set>
                                    <p:anim calcmode="lin" valueType="num">
                                      <p:cBhvr>
                                        <p:cTn id="105" dur="500" fill="hold"/>
                                        <p:tgtEl>
                                          <p:spTgt spid="87053"/>
                                        </p:tgtEl>
                                        <p:attrNameLst>
                                          <p:attrName>ppt_w</p:attrName>
                                        </p:attrNameLst>
                                      </p:cBhvr>
                                      <p:tavLst>
                                        <p:tav tm="0">
                                          <p:val>
                                            <p:fltVal val="0"/>
                                          </p:val>
                                        </p:tav>
                                        <p:tav tm="100000">
                                          <p:val>
                                            <p:strVal val="#ppt_w"/>
                                          </p:val>
                                        </p:tav>
                                      </p:tavLst>
                                    </p:anim>
                                    <p:anim calcmode="lin" valueType="num">
                                      <p:cBhvr>
                                        <p:cTn id="106" dur="500" fill="hold"/>
                                        <p:tgtEl>
                                          <p:spTgt spid="87053"/>
                                        </p:tgtEl>
                                        <p:attrNameLst>
                                          <p:attrName>ppt_h</p:attrName>
                                        </p:attrNameLst>
                                      </p:cBhvr>
                                      <p:tavLst>
                                        <p:tav tm="0">
                                          <p:val>
                                            <p:fltVal val="0"/>
                                          </p:val>
                                        </p:tav>
                                        <p:tav tm="100000">
                                          <p:val>
                                            <p:strVal val="#ppt_h"/>
                                          </p:val>
                                        </p:tav>
                                      </p:tavLst>
                                    </p:anim>
                                    <p:anim calcmode="lin" valueType="num">
                                      <p:cBhvr>
                                        <p:cTn id="107" dur="500" fill="hold"/>
                                        <p:tgtEl>
                                          <p:spTgt spid="87053"/>
                                        </p:tgtEl>
                                        <p:attrNameLst>
                                          <p:attrName>ppt_x</p:attrName>
                                        </p:attrNameLst>
                                      </p:cBhvr>
                                      <p:tavLst>
                                        <p:tav tm="0">
                                          <p:val>
                                            <p:fltVal val="0.5"/>
                                          </p:val>
                                        </p:tav>
                                        <p:tav tm="100000">
                                          <p:val>
                                            <p:strVal val="#ppt_x"/>
                                          </p:val>
                                        </p:tav>
                                      </p:tavLst>
                                    </p:anim>
                                    <p:anim calcmode="lin" valueType="num">
                                      <p:cBhvr>
                                        <p:cTn id="108" dur="500" fill="hold"/>
                                        <p:tgtEl>
                                          <p:spTgt spid="87053"/>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grpId="0" nodeType="afterEffect">
                                  <p:stCondLst>
                                    <p:cond delay="0"/>
                                  </p:stCondLst>
                                  <p:childTnLst>
                                    <p:set>
                                      <p:cBhvr>
                                        <p:cTn id="111" dur="1" fill="hold">
                                          <p:stCondLst>
                                            <p:cond delay="0"/>
                                          </p:stCondLst>
                                        </p:cTn>
                                        <p:tgtEl>
                                          <p:spTgt spid="87054"/>
                                        </p:tgtEl>
                                        <p:attrNameLst>
                                          <p:attrName>style.visibility</p:attrName>
                                        </p:attrNameLst>
                                      </p:cBhvr>
                                      <p:to>
                                        <p:strVal val="visible"/>
                                      </p:to>
                                    </p:set>
                                    <p:anim calcmode="lin" valueType="num">
                                      <p:cBhvr>
                                        <p:cTn id="112" dur="500" fill="hold"/>
                                        <p:tgtEl>
                                          <p:spTgt spid="87054"/>
                                        </p:tgtEl>
                                        <p:attrNameLst>
                                          <p:attrName>ppt_w</p:attrName>
                                        </p:attrNameLst>
                                      </p:cBhvr>
                                      <p:tavLst>
                                        <p:tav tm="0">
                                          <p:val>
                                            <p:fltVal val="0"/>
                                          </p:val>
                                        </p:tav>
                                        <p:tav tm="100000">
                                          <p:val>
                                            <p:strVal val="#ppt_w"/>
                                          </p:val>
                                        </p:tav>
                                      </p:tavLst>
                                    </p:anim>
                                    <p:anim calcmode="lin" valueType="num">
                                      <p:cBhvr>
                                        <p:cTn id="113" dur="500" fill="hold"/>
                                        <p:tgtEl>
                                          <p:spTgt spid="87054"/>
                                        </p:tgtEl>
                                        <p:attrNameLst>
                                          <p:attrName>ppt_h</p:attrName>
                                        </p:attrNameLst>
                                      </p:cBhvr>
                                      <p:tavLst>
                                        <p:tav tm="0">
                                          <p:val>
                                            <p:fltVal val="0"/>
                                          </p:val>
                                        </p:tav>
                                        <p:tav tm="100000">
                                          <p:val>
                                            <p:strVal val="#ppt_h"/>
                                          </p:val>
                                        </p:tav>
                                      </p:tavLst>
                                    </p:anim>
                                    <p:anim calcmode="lin" valueType="num">
                                      <p:cBhvr>
                                        <p:cTn id="114" dur="500" fill="hold"/>
                                        <p:tgtEl>
                                          <p:spTgt spid="87054"/>
                                        </p:tgtEl>
                                        <p:attrNameLst>
                                          <p:attrName>ppt_x</p:attrName>
                                        </p:attrNameLst>
                                      </p:cBhvr>
                                      <p:tavLst>
                                        <p:tav tm="0">
                                          <p:val>
                                            <p:fltVal val="0.5"/>
                                          </p:val>
                                        </p:tav>
                                        <p:tav tm="100000">
                                          <p:val>
                                            <p:strVal val="#ppt_x"/>
                                          </p:val>
                                        </p:tav>
                                      </p:tavLst>
                                    </p:anim>
                                    <p:anim calcmode="lin" valueType="num">
                                      <p:cBhvr>
                                        <p:cTn id="115" dur="500" fill="hold"/>
                                        <p:tgtEl>
                                          <p:spTgt spid="87054"/>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grpId="0" nodeType="afterEffect">
                                  <p:stCondLst>
                                    <p:cond delay="0"/>
                                  </p:stCondLst>
                                  <p:childTnLst>
                                    <p:set>
                                      <p:cBhvr>
                                        <p:cTn id="118" dur="1" fill="hold">
                                          <p:stCondLst>
                                            <p:cond delay="0"/>
                                          </p:stCondLst>
                                        </p:cTn>
                                        <p:tgtEl>
                                          <p:spTgt spid="87055"/>
                                        </p:tgtEl>
                                        <p:attrNameLst>
                                          <p:attrName>style.visibility</p:attrName>
                                        </p:attrNameLst>
                                      </p:cBhvr>
                                      <p:to>
                                        <p:strVal val="visible"/>
                                      </p:to>
                                    </p:set>
                                    <p:anim calcmode="lin" valueType="num">
                                      <p:cBhvr>
                                        <p:cTn id="119" dur="500" fill="hold"/>
                                        <p:tgtEl>
                                          <p:spTgt spid="87055"/>
                                        </p:tgtEl>
                                        <p:attrNameLst>
                                          <p:attrName>ppt_w</p:attrName>
                                        </p:attrNameLst>
                                      </p:cBhvr>
                                      <p:tavLst>
                                        <p:tav tm="0">
                                          <p:val>
                                            <p:fltVal val="0"/>
                                          </p:val>
                                        </p:tav>
                                        <p:tav tm="100000">
                                          <p:val>
                                            <p:strVal val="#ppt_w"/>
                                          </p:val>
                                        </p:tav>
                                      </p:tavLst>
                                    </p:anim>
                                    <p:anim calcmode="lin" valueType="num">
                                      <p:cBhvr>
                                        <p:cTn id="120" dur="500" fill="hold"/>
                                        <p:tgtEl>
                                          <p:spTgt spid="87055"/>
                                        </p:tgtEl>
                                        <p:attrNameLst>
                                          <p:attrName>ppt_h</p:attrName>
                                        </p:attrNameLst>
                                      </p:cBhvr>
                                      <p:tavLst>
                                        <p:tav tm="0">
                                          <p:val>
                                            <p:fltVal val="0"/>
                                          </p:val>
                                        </p:tav>
                                        <p:tav tm="100000">
                                          <p:val>
                                            <p:strVal val="#ppt_h"/>
                                          </p:val>
                                        </p:tav>
                                      </p:tavLst>
                                    </p:anim>
                                    <p:anim calcmode="lin" valueType="num">
                                      <p:cBhvr>
                                        <p:cTn id="121" dur="500" fill="hold"/>
                                        <p:tgtEl>
                                          <p:spTgt spid="87055"/>
                                        </p:tgtEl>
                                        <p:attrNameLst>
                                          <p:attrName>ppt_x</p:attrName>
                                        </p:attrNameLst>
                                      </p:cBhvr>
                                      <p:tavLst>
                                        <p:tav tm="0">
                                          <p:val>
                                            <p:fltVal val="0.5"/>
                                          </p:val>
                                        </p:tav>
                                        <p:tav tm="100000">
                                          <p:val>
                                            <p:strVal val="#ppt_x"/>
                                          </p:val>
                                        </p:tav>
                                      </p:tavLst>
                                    </p:anim>
                                    <p:anim calcmode="lin" valueType="num">
                                      <p:cBhvr>
                                        <p:cTn id="122" dur="500" fill="hold"/>
                                        <p:tgtEl>
                                          <p:spTgt spid="87055"/>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grpId="0" nodeType="afterEffect">
                                  <p:stCondLst>
                                    <p:cond delay="0"/>
                                  </p:stCondLst>
                                  <p:childTnLst>
                                    <p:set>
                                      <p:cBhvr>
                                        <p:cTn id="125" dur="1" fill="hold">
                                          <p:stCondLst>
                                            <p:cond delay="0"/>
                                          </p:stCondLst>
                                        </p:cTn>
                                        <p:tgtEl>
                                          <p:spTgt spid="87056"/>
                                        </p:tgtEl>
                                        <p:attrNameLst>
                                          <p:attrName>style.visibility</p:attrName>
                                        </p:attrNameLst>
                                      </p:cBhvr>
                                      <p:to>
                                        <p:strVal val="visible"/>
                                      </p:to>
                                    </p:set>
                                    <p:anim calcmode="lin" valueType="num">
                                      <p:cBhvr>
                                        <p:cTn id="126" dur="500" fill="hold"/>
                                        <p:tgtEl>
                                          <p:spTgt spid="87056"/>
                                        </p:tgtEl>
                                        <p:attrNameLst>
                                          <p:attrName>ppt_w</p:attrName>
                                        </p:attrNameLst>
                                      </p:cBhvr>
                                      <p:tavLst>
                                        <p:tav tm="0">
                                          <p:val>
                                            <p:fltVal val="0"/>
                                          </p:val>
                                        </p:tav>
                                        <p:tav tm="100000">
                                          <p:val>
                                            <p:strVal val="#ppt_w"/>
                                          </p:val>
                                        </p:tav>
                                      </p:tavLst>
                                    </p:anim>
                                    <p:anim calcmode="lin" valueType="num">
                                      <p:cBhvr>
                                        <p:cTn id="127" dur="500" fill="hold"/>
                                        <p:tgtEl>
                                          <p:spTgt spid="87056"/>
                                        </p:tgtEl>
                                        <p:attrNameLst>
                                          <p:attrName>ppt_h</p:attrName>
                                        </p:attrNameLst>
                                      </p:cBhvr>
                                      <p:tavLst>
                                        <p:tav tm="0">
                                          <p:val>
                                            <p:fltVal val="0"/>
                                          </p:val>
                                        </p:tav>
                                        <p:tav tm="100000">
                                          <p:val>
                                            <p:strVal val="#ppt_h"/>
                                          </p:val>
                                        </p:tav>
                                      </p:tavLst>
                                    </p:anim>
                                    <p:anim calcmode="lin" valueType="num">
                                      <p:cBhvr>
                                        <p:cTn id="128" dur="500" fill="hold"/>
                                        <p:tgtEl>
                                          <p:spTgt spid="87056"/>
                                        </p:tgtEl>
                                        <p:attrNameLst>
                                          <p:attrName>ppt_x</p:attrName>
                                        </p:attrNameLst>
                                      </p:cBhvr>
                                      <p:tavLst>
                                        <p:tav tm="0">
                                          <p:val>
                                            <p:fltVal val="0.5"/>
                                          </p:val>
                                        </p:tav>
                                        <p:tav tm="100000">
                                          <p:val>
                                            <p:strVal val="#ppt_x"/>
                                          </p:val>
                                        </p:tav>
                                      </p:tavLst>
                                    </p:anim>
                                    <p:anim calcmode="lin" valueType="num">
                                      <p:cBhvr>
                                        <p:cTn id="129" dur="500" fill="hold"/>
                                        <p:tgtEl>
                                          <p:spTgt spid="87056"/>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23" presetClass="entr" presetSubtype="528" fill="hold" grpId="0" nodeType="afterEffect">
                                  <p:stCondLst>
                                    <p:cond delay="0"/>
                                  </p:stCondLst>
                                  <p:childTnLst>
                                    <p:set>
                                      <p:cBhvr>
                                        <p:cTn id="132" dur="1" fill="hold">
                                          <p:stCondLst>
                                            <p:cond delay="0"/>
                                          </p:stCondLst>
                                        </p:cTn>
                                        <p:tgtEl>
                                          <p:spTgt spid="87057"/>
                                        </p:tgtEl>
                                        <p:attrNameLst>
                                          <p:attrName>style.visibility</p:attrName>
                                        </p:attrNameLst>
                                      </p:cBhvr>
                                      <p:to>
                                        <p:strVal val="visible"/>
                                      </p:to>
                                    </p:set>
                                    <p:anim calcmode="lin" valueType="num">
                                      <p:cBhvr>
                                        <p:cTn id="133" dur="500" fill="hold"/>
                                        <p:tgtEl>
                                          <p:spTgt spid="87057"/>
                                        </p:tgtEl>
                                        <p:attrNameLst>
                                          <p:attrName>ppt_w</p:attrName>
                                        </p:attrNameLst>
                                      </p:cBhvr>
                                      <p:tavLst>
                                        <p:tav tm="0">
                                          <p:val>
                                            <p:fltVal val="0"/>
                                          </p:val>
                                        </p:tav>
                                        <p:tav tm="100000">
                                          <p:val>
                                            <p:strVal val="#ppt_w"/>
                                          </p:val>
                                        </p:tav>
                                      </p:tavLst>
                                    </p:anim>
                                    <p:anim calcmode="lin" valueType="num">
                                      <p:cBhvr>
                                        <p:cTn id="134" dur="500" fill="hold"/>
                                        <p:tgtEl>
                                          <p:spTgt spid="87057"/>
                                        </p:tgtEl>
                                        <p:attrNameLst>
                                          <p:attrName>ppt_h</p:attrName>
                                        </p:attrNameLst>
                                      </p:cBhvr>
                                      <p:tavLst>
                                        <p:tav tm="0">
                                          <p:val>
                                            <p:fltVal val="0"/>
                                          </p:val>
                                        </p:tav>
                                        <p:tav tm="100000">
                                          <p:val>
                                            <p:strVal val="#ppt_h"/>
                                          </p:val>
                                        </p:tav>
                                      </p:tavLst>
                                    </p:anim>
                                    <p:anim calcmode="lin" valueType="num">
                                      <p:cBhvr>
                                        <p:cTn id="135" dur="500" fill="hold"/>
                                        <p:tgtEl>
                                          <p:spTgt spid="87057"/>
                                        </p:tgtEl>
                                        <p:attrNameLst>
                                          <p:attrName>ppt_x</p:attrName>
                                        </p:attrNameLst>
                                      </p:cBhvr>
                                      <p:tavLst>
                                        <p:tav tm="0">
                                          <p:val>
                                            <p:fltVal val="0.5"/>
                                          </p:val>
                                        </p:tav>
                                        <p:tav tm="100000">
                                          <p:val>
                                            <p:strVal val="#ppt_x"/>
                                          </p:val>
                                        </p:tav>
                                      </p:tavLst>
                                    </p:anim>
                                    <p:anim calcmode="lin" valueType="num">
                                      <p:cBhvr>
                                        <p:cTn id="136" dur="500" fill="hold"/>
                                        <p:tgtEl>
                                          <p:spTgt spid="87057"/>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9500"/>
                            </p:stCondLst>
                            <p:childTnLst>
                              <p:par>
                                <p:cTn id="138" presetID="23" presetClass="entr" presetSubtype="528" fill="hold" grpId="0" nodeType="afterEffect">
                                  <p:stCondLst>
                                    <p:cond delay="0"/>
                                  </p:stCondLst>
                                  <p:childTnLst>
                                    <p:set>
                                      <p:cBhvr>
                                        <p:cTn id="139" dur="1" fill="hold">
                                          <p:stCondLst>
                                            <p:cond delay="0"/>
                                          </p:stCondLst>
                                        </p:cTn>
                                        <p:tgtEl>
                                          <p:spTgt spid="87058"/>
                                        </p:tgtEl>
                                        <p:attrNameLst>
                                          <p:attrName>style.visibility</p:attrName>
                                        </p:attrNameLst>
                                      </p:cBhvr>
                                      <p:to>
                                        <p:strVal val="visible"/>
                                      </p:to>
                                    </p:set>
                                    <p:anim calcmode="lin" valueType="num">
                                      <p:cBhvr>
                                        <p:cTn id="140" dur="500" fill="hold"/>
                                        <p:tgtEl>
                                          <p:spTgt spid="87058"/>
                                        </p:tgtEl>
                                        <p:attrNameLst>
                                          <p:attrName>ppt_w</p:attrName>
                                        </p:attrNameLst>
                                      </p:cBhvr>
                                      <p:tavLst>
                                        <p:tav tm="0">
                                          <p:val>
                                            <p:fltVal val="0"/>
                                          </p:val>
                                        </p:tav>
                                        <p:tav tm="100000">
                                          <p:val>
                                            <p:strVal val="#ppt_w"/>
                                          </p:val>
                                        </p:tav>
                                      </p:tavLst>
                                    </p:anim>
                                    <p:anim calcmode="lin" valueType="num">
                                      <p:cBhvr>
                                        <p:cTn id="141" dur="500" fill="hold"/>
                                        <p:tgtEl>
                                          <p:spTgt spid="87058"/>
                                        </p:tgtEl>
                                        <p:attrNameLst>
                                          <p:attrName>ppt_h</p:attrName>
                                        </p:attrNameLst>
                                      </p:cBhvr>
                                      <p:tavLst>
                                        <p:tav tm="0">
                                          <p:val>
                                            <p:fltVal val="0"/>
                                          </p:val>
                                        </p:tav>
                                        <p:tav tm="100000">
                                          <p:val>
                                            <p:strVal val="#ppt_h"/>
                                          </p:val>
                                        </p:tav>
                                      </p:tavLst>
                                    </p:anim>
                                    <p:anim calcmode="lin" valueType="num">
                                      <p:cBhvr>
                                        <p:cTn id="142" dur="500" fill="hold"/>
                                        <p:tgtEl>
                                          <p:spTgt spid="87058"/>
                                        </p:tgtEl>
                                        <p:attrNameLst>
                                          <p:attrName>ppt_x</p:attrName>
                                        </p:attrNameLst>
                                      </p:cBhvr>
                                      <p:tavLst>
                                        <p:tav tm="0">
                                          <p:val>
                                            <p:fltVal val="0.5"/>
                                          </p:val>
                                        </p:tav>
                                        <p:tav tm="100000">
                                          <p:val>
                                            <p:strVal val="#ppt_x"/>
                                          </p:val>
                                        </p:tav>
                                      </p:tavLst>
                                    </p:anim>
                                    <p:anim calcmode="lin" valueType="num">
                                      <p:cBhvr>
                                        <p:cTn id="143" dur="500" fill="hold"/>
                                        <p:tgtEl>
                                          <p:spTgt spid="87058"/>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0000"/>
                            </p:stCondLst>
                            <p:childTnLst>
                              <p:par>
                                <p:cTn id="145" presetID="23" presetClass="entr" presetSubtype="528" fill="hold" grpId="0" nodeType="afterEffect">
                                  <p:stCondLst>
                                    <p:cond delay="0"/>
                                  </p:stCondLst>
                                  <p:childTnLst>
                                    <p:set>
                                      <p:cBhvr>
                                        <p:cTn id="146" dur="1" fill="hold">
                                          <p:stCondLst>
                                            <p:cond delay="0"/>
                                          </p:stCondLst>
                                        </p:cTn>
                                        <p:tgtEl>
                                          <p:spTgt spid="87059"/>
                                        </p:tgtEl>
                                        <p:attrNameLst>
                                          <p:attrName>style.visibility</p:attrName>
                                        </p:attrNameLst>
                                      </p:cBhvr>
                                      <p:to>
                                        <p:strVal val="visible"/>
                                      </p:to>
                                    </p:set>
                                    <p:anim calcmode="lin" valueType="num">
                                      <p:cBhvr>
                                        <p:cTn id="147" dur="500" fill="hold"/>
                                        <p:tgtEl>
                                          <p:spTgt spid="87059"/>
                                        </p:tgtEl>
                                        <p:attrNameLst>
                                          <p:attrName>ppt_w</p:attrName>
                                        </p:attrNameLst>
                                      </p:cBhvr>
                                      <p:tavLst>
                                        <p:tav tm="0">
                                          <p:val>
                                            <p:fltVal val="0"/>
                                          </p:val>
                                        </p:tav>
                                        <p:tav tm="100000">
                                          <p:val>
                                            <p:strVal val="#ppt_w"/>
                                          </p:val>
                                        </p:tav>
                                      </p:tavLst>
                                    </p:anim>
                                    <p:anim calcmode="lin" valueType="num">
                                      <p:cBhvr>
                                        <p:cTn id="148" dur="500" fill="hold"/>
                                        <p:tgtEl>
                                          <p:spTgt spid="87059"/>
                                        </p:tgtEl>
                                        <p:attrNameLst>
                                          <p:attrName>ppt_h</p:attrName>
                                        </p:attrNameLst>
                                      </p:cBhvr>
                                      <p:tavLst>
                                        <p:tav tm="0">
                                          <p:val>
                                            <p:fltVal val="0"/>
                                          </p:val>
                                        </p:tav>
                                        <p:tav tm="100000">
                                          <p:val>
                                            <p:strVal val="#ppt_h"/>
                                          </p:val>
                                        </p:tav>
                                      </p:tavLst>
                                    </p:anim>
                                    <p:anim calcmode="lin" valueType="num">
                                      <p:cBhvr>
                                        <p:cTn id="149" dur="500" fill="hold"/>
                                        <p:tgtEl>
                                          <p:spTgt spid="87059"/>
                                        </p:tgtEl>
                                        <p:attrNameLst>
                                          <p:attrName>ppt_x</p:attrName>
                                        </p:attrNameLst>
                                      </p:cBhvr>
                                      <p:tavLst>
                                        <p:tav tm="0">
                                          <p:val>
                                            <p:fltVal val="0.5"/>
                                          </p:val>
                                        </p:tav>
                                        <p:tav tm="100000">
                                          <p:val>
                                            <p:strVal val="#ppt_x"/>
                                          </p:val>
                                        </p:tav>
                                      </p:tavLst>
                                    </p:anim>
                                    <p:anim calcmode="lin" valueType="num">
                                      <p:cBhvr>
                                        <p:cTn id="150" dur="500" fill="hold"/>
                                        <p:tgtEl>
                                          <p:spTgt spid="87059"/>
                                        </p:tgtEl>
                                        <p:attrNameLst>
                                          <p:attrName>ppt_y</p:attrName>
                                        </p:attrNameLst>
                                      </p:cBhvr>
                                      <p:tavLst>
                                        <p:tav tm="0">
                                          <p:val>
                                            <p:fltVal val="0.5"/>
                                          </p:val>
                                        </p:tav>
                                        <p:tav tm="100000">
                                          <p:val>
                                            <p:strVal val="#ppt_y"/>
                                          </p:val>
                                        </p:tav>
                                      </p:tavLst>
                                    </p:anim>
                                  </p:childTnLst>
                                </p:cTn>
                              </p:par>
                            </p:childTnLst>
                          </p:cTn>
                        </p:par>
                        <p:par>
                          <p:cTn id="151" fill="hold" nodeType="afterGroup">
                            <p:stCondLst>
                              <p:cond delay="10500"/>
                            </p:stCondLst>
                            <p:childTnLst>
                              <p:par>
                                <p:cTn id="152" presetID="23" presetClass="entr" presetSubtype="528" fill="hold" grpId="0" nodeType="afterEffect">
                                  <p:stCondLst>
                                    <p:cond delay="0"/>
                                  </p:stCondLst>
                                  <p:childTnLst>
                                    <p:set>
                                      <p:cBhvr>
                                        <p:cTn id="153" dur="1" fill="hold">
                                          <p:stCondLst>
                                            <p:cond delay="0"/>
                                          </p:stCondLst>
                                        </p:cTn>
                                        <p:tgtEl>
                                          <p:spTgt spid="87060"/>
                                        </p:tgtEl>
                                        <p:attrNameLst>
                                          <p:attrName>style.visibility</p:attrName>
                                        </p:attrNameLst>
                                      </p:cBhvr>
                                      <p:to>
                                        <p:strVal val="visible"/>
                                      </p:to>
                                    </p:set>
                                    <p:anim calcmode="lin" valueType="num">
                                      <p:cBhvr>
                                        <p:cTn id="154" dur="500" fill="hold"/>
                                        <p:tgtEl>
                                          <p:spTgt spid="87060"/>
                                        </p:tgtEl>
                                        <p:attrNameLst>
                                          <p:attrName>ppt_w</p:attrName>
                                        </p:attrNameLst>
                                      </p:cBhvr>
                                      <p:tavLst>
                                        <p:tav tm="0">
                                          <p:val>
                                            <p:fltVal val="0"/>
                                          </p:val>
                                        </p:tav>
                                        <p:tav tm="100000">
                                          <p:val>
                                            <p:strVal val="#ppt_w"/>
                                          </p:val>
                                        </p:tav>
                                      </p:tavLst>
                                    </p:anim>
                                    <p:anim calcmode="lin" valueType="num">
                                      <p:cBhvr>
                                        <p:cTn id="155" dur="500" fill="hold"/>
                                        <p:tgtEl>
                                          <p:spTgt spid="87060"/>
                                        </p:tgtEl>
                                        <p:attrNameLst>
                                          <p:attrName>ppt_h</p:attrName>
                                        </p:attrNameLst>
                                      </p:cBhvr>
                                      <p:tavLst>
                                        <p:tav tm="0">
                                          <p:val>
                                            <p:fltVal val="0"/>
                                          </p:val>
                                        </p:tav>
                                        <p:tav tm="100000">
                                          <p:val>
                                            <p:strVal val="#ppt_h"/>
                                          </p:val>
                                        </p:tav>
                                      </p:tavLst>
                                    </p:anim>
                                    <p:anim calcmode="lin" valueType="num">
                                      <p:cBhvr>
                                        <p:cTn id="156" dur="500" fill="hold"/>
                                        <p:tgtEl>
                                          <p:spTgt spid="87060"/>
                                        </p:tgtEl>
                                        <p:attrNameLst>
                                          <p:attrName>ppt_x</p:attrName>
                                        </p:attrNameLst>
                                      </p:cBhvr>
                                      <p:tavLst>
                                        <p:tav tm="0">
                                          <p:val>
                                            <p:fltVal val="0.5"/>
                                          </p:val>
                                        </p:tav>
                                        <p:tav tm="100000">
                                          <p:val>
                                            <p:strVal val="#ppt_x"/>
                                          </p:val>
                                        </p:tav>
                                      </p:tavLst>
                                    </p:anim>
                                    <p:anim calcmode="lin" valueType="num">
                                      <p:cBhvr>
                                        <p:cTn id="157" dur="500" fill="hold"/>
                                        <p:tgtEl>
                                          <p:spTgt spid="870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utoUpdateAnimBg="0"/>
      <p:bldP spid="87045" grpId="0" animBg="1"/>
      <p:bldP spid="87046" grpId="0" autoUpdateAnimBg="0"/>
      <p:bldP spid="87047" grpId="0" animBg="1"/>
      <p:bldP spid="87048" grpId="0" autoUpdateAnimBg="0"/>
      <p:bldP spid="87049" grpId="0" animBg="1"/>
      <p:bldP spid="87050" grpId="0" autoUpdateAnimBg="0"/>
      <p:bldP spid="87051" grpId="0" animBg="1"/>
      <p:bldP spid="87052" grpId="0" autoUpdateAnimBg="0"/>
      <p:bldP spid="87053" grpId="0" animBg="1"/>
      <p:bldP spid="87054" grpId="0" autoUpdateAnimBg="0"/>
      <p:bldP spid="87055" grpId="0" animBg="1"/>
      <p:bldP spid="87056" grpId="0" autoUpdateAnimBg="0"/>
      <p:bldP spid="87057" grpId="0" animBg="1"/>
      <p:bldP spid="87058" grpId="0" autoUpdateAnimBg="0"/>
      <p:bldP spid="87059" grpId="0" animBg="1"/>
      <p:bldP spid="87060" grpId="0" autoUpdateAnimBg="0"/>
      <p:bldP spid="87061" grpId="0" autoUpdateAnimBg="0"/>
      <p:bldP spid="87062" grpId="0" animBg="1"/>
      <p:bldP spid="87063" grpId="0" animBg="1"/>
      <p:bldP spid="8706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848600" cy="1152128"/>
          </a:xfrm>
        </p:spPr>
        <p:txBody>
          <a:bodyPr/>
          <a:lstStyle/>
          <a:p>
            <a:r>
              <a:rPr lang="en-GB" dirty="0">
                <a:solidFill>
                  <a:srgbClr val="FF0000"/>
                </a:solidFill>
              </a:rPr>
              <a:t>PREVENT</a:t>
            </a:r>
            <a:endParaRPr lang="en-GB" dirty="0"/>
          </a:p>
        </p:txBody>
      </p:sp>
      <p:sp>
        <p:nvSpPr>
          <p:cNvPr id="3" name="Content Placeholder 2"/>
          <p:cNvSpPr>
            <a:spLocks noGrp="1"/>
          </p:cNvSpPr>
          <p:nvPr>
            <p:ph idx="1"/>
          </p:nvPr>
        </p:nvSpPr>
        <p:spPr>
          <a:xfrm>
            <a:off x="683568" y="1412776"/>
            <a:ext cx="7848600" cy="3717032"/>
          </a:xfrm>
        </p:spPr>
        <p:txBody>
          <a:bodyPr/>
          <a:lstStyle/>
          <a:p>
            <a:pPr marL="0" indent="0" algn="just">
              <a:buNone/>
            </a:pPr>
            <a:r>
              <a:rPr lang="en-GB" sz="2400" dirty="0"/>
              <a:t>S</a:t>
            </a:r>
            <a:r>
              <a:rPr lang="en-GB" sz="2400" dirty="0" smtClean="0"/>
              <a:t>chools </a:t>
            </a:r>
            <a:r>
              <a:rPr lang="en-GB" sz="2400" dirty="0"/>
              <a:t>must ensure </a:t>
            </a:r>
            <a:r>
              <a:rPr lang="en-GB" sz="2400" dirty="0" smtClean="0"/>
              <a:t>children </a:t>
            </a:r>
            <a:r>
              <a:rPr lang="en-GB" sz="2400" dirty="0"/>
              <a:t>are safe from terrorist and extremist material when accessing the internet in </a:t>
            </a:r>
            <a:r>
              <a:rPr lang="en-GB" sz="2400" dirty="0" smtClean="0"/>
              <a:t>schools</a:t>
            </a:r>
            <a:endParaRPr lang="en-GB" sz="2400" dirty="0"/>
          </a:p>
          <a:p>
            <a:pPr marL="0" indent="0" algn="just">
              <a:buNone/>
            </a:pPr>
            <a:endParaRPr lang="en-GB" sz="2400" dirty="0" smtClean="0"/>
          </a:p>
          <a:p>
            <a:pPr marL="0" indent="0" algn="just">
              <a:buNone/>
            </a:pPr>
            <a:r>
              <a:rPr lang="en-GB" sz="2400" dirty="0"/>
              <a:t>S</a:t>
            </a:r>
            <a:r>
              <a:rPr lang="en-GB" sz="2400" dirty="0" smtClean="0"/>
              <a:t>chools </a:t>
            </a:r>
            <a:r>
              <a:rPr lang="en-GB" sz="2400" dirty="0"/>
              <a:t>should ensure </a:t>
            </a:r>
            <a:r>
              <a:rPr lang="en-GB" sz="2400" dirty="0" smtClean="0"/>
              <a:t>suitable </a:t>
            </a:r>
            <a:r>
              <a:rPr lang="en-GB" sz="2400" dirty="0"/>
              <a:t>filtering is in </a:t>
            </a:r>
            <a:r>
              <a:rPr lang="en-GB" sz="2400" dirty="0" smtClean="0"/>
              <a:t>place</a:t>
            </a:r>
          </a:p>
          <a:p>
            <a:pPr marL="0" indent="0" algn="just">
              <a:buNone/>
            </a:pPr>
            <a:endParaRPr lang="en-GB" sz="2400" dirty="0"/>
          </a:p>
          <a:p>
            <a:pPr marL="0" indent="0" algn="just">
              <a:buNone/>
            </a:pPr>
            <a:r>
              <a:rPr lang="en-GB" sz="2400" dirty="0" smtClean="0"/>
              <a:t>Also </a:t>
            </a:r>
            <a:r>
              <a:rPr lang="en-GB" sz="2400" dirty="0"/>
              <a:t>important that schools teach pupils about online safety more generally </a:t>
            </a:r>
            <a:endParaRPr lang="en-GB" sz="2400" dirty="0" smtClean="0"/>
          </a:p>
          <a:p>
            <a:pPr marL="0" indent="0" algn="just">
              <a:buNone/>
            </a:pPr>
            <a:endParaRPr lang="en-GB" sz="2400" dirty="0"/>
          </a:p>
          <a:p>
            <a:pPr marL="0" indent="0" algn="just">
              <a:buNone/>
            </a:pPr>
            <a:r>
              <a:rPr lang="en-GB" sz="2400" dirty="0"/>
              <a:t>S</a:t>
            </a:r>
            <a:r>
              <a:rPr lang="en-GB" sz="2400" dirty="0" smtClean="0"/>
              <a:t>chool </a:t>
            </a:r>
            <a:r>
              <a:rPr lang="en-GB" sz="2400" dirty="0"/>
              <a:t>staff should understand when it is appropriate to make a referral to the Channel programme</a:t>
            </a:r>
          </a:p>
          <a:p>
            <a:pPr marL="0" indent="0" algn="just">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40</a:t>
            </a:fld>
            <a:endParaRPr lang="en-US">
              <a:solidFill>
                <a:srgbClr val="000000"/>
              </a:solidFill>
            </a:endParaRPr>
          </a:p>
        </p:txBody>
      </p:sp>
    </p:spTree>
    <p:extLst>
      <p:ext uri="{BB962C8B-B14F-4D97-AF65-F5344CB8AC3E}">
        <p14:creationId xmlns:p14="http://schemas.microsoft.com/office/powerpoint/2010/main" val="2381604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solidFill>
                  <a:srgbClr val="FF0000"/>
                </a:solidFill>
                <a:latin typeface="Arial" panose="020B0604020202020204" pitchFamily="34" charset="0"/>
                <a:cs typeface="Arial" panose="020B0604020202020204" pitchFamily="34" charset="0"/>
              </a:rPr>
              <a:t>What to do if </a:t>
            </a:r>
            <a:r>
              <a:rPr lang="en-GB" sz="3200" dirty="0" smtClean="0">
                <a:solidFill>
                  <a:srgbClr val="FF0000"/>
                </a:solidFill>
                <a:latin typeface="Arial" panose="020B0604020202020204" pitchFamily="34" charset="0"/>
                <a:cs typeface="Arial" panose="020B0604020202020204" pitchFamily="34" charset="0"/>
              </a:rPr>
              <a:t>a child discloses to you:</a:t>
            </a:r>
            <a:endParaRPr lang="en-GB" sz="3200" dirty="0"/>
          </a:p>
        </p:txBody>
      </p:sp>
      <p:sp>
        <p:nvSpPr>
          <p:cNvPr id="3" name="Text Placeholder 2"/>
          <p:cNvSpPr>
            <a:spLocks noGrp="1"/>
          </p:cNvSpPr>
          <p:nvPr>
            <p:ph type="body" idx="1"/>
          </p:nvPr>
        </p:nvSpPr>
        <p:spPr/>
        <p:txBody>
          <a:bodyPr/>
          <a:lstStyle/>
          <a:p>
            <a:pPr algn="ctr"/>
            <a:r>
              <a:rPr lang="en-GB" dirty="0" smtClean="0">
                <a:solidFill>
                  <a:srgbClr val="FF0000"/>
                </a:solidFill>
              </a:rPr>
              <a:t>DO</a:t>
            </a:r>
            <a:endParaRPr lang="en-GB" dirty="0">
              <a:solidFill>
                <a:srgbClr val="FF0000"/>
              </a:solidFill>
            </a:endParaRPr>
          </a:p>
        </p:txBody>
      </p:sp>
      <p:sp>
        <p:nvSpPr>
          <p:cNvPr id="4" name="Content Placeholder 3"/>
          <p:cNvSpPr>
            <a:spLocks noGrp="1"/>
          </p:cNvSpPr>
          <p:nvPr>
            <p:ph sz="half" idx="2"/>
          </p:nvPr>
        </p:nvSpPr>
        <p:spPr/>
        <p:txBody>
          <a:bodyPr>
            <a:normAutofit lnSpcReduction="10000"/>
          </a:bodyPr>
          <a:lstStyle/>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Listen carefully</a:t>
            </a:r>
          </a:p>
          <a:p>
            <a:r>
              <a:rPr lang="en-GB" dirty="0" smtClean="0">
                <a:latin typeface="Arial" panose="020B0604020202020204" pitchFamily="34" charset="0"/>
                <a:cs typeface="Arial" panose="020B0604020202020204" pitchFamily="34" charset="0"/>
              </a:rPr>
              <a:t>Make accurate notes (using the child’s words) - date and sign these</a:t>
            </a:r>
          </a:p>
          <a:p>
            <a:r>
              <a:rPr lang="en-GB" dirty="0" smtClean="0">
                <a:latin typeface="Arial" panose="020B0604020202020204" pitchFamily="34" charset="0"/>
                <a:cs typeface="Arial" panose="020B0604020202020204" pitchFamily="34" charset="0"/>
              </a:rPr>
              <a:t>Reassure the child they have done the correct thing by telling you</a:t>
            </a:r>
          </a:p>
          <a:p>
            <a:r>
              <a:rPr lang="en-GB" b="1" dirty="0" smtClean="0">
                <a:solidFill>
                  <a:schemeClr val="accent2">
                    <a:lumMod val="60000"/>
                    <a:lumOff val="40000"/>
                  </a:schemeClr>
                </a:solidFill>
                <a:latin typeface="Arial" panose="020B0604020202020204" pitchFamily="34" charset="0"/>
                <a:cs typeface="Arial" panose="020B0604020202020204" pitchFamily="34" charset="0"/>
              </a:rPr>
              <a:t>INFORM THE DESIGNATED LEAD</a:t>
            </a:r>
          </a:p>
          <a:p>
            <a:endParaRPr lang="en-GB"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pPr algn="ctr"/>
            <a:r>
              <a:rPr lang="en-GB" dirty="0" smtClean="0">
                <a:solidFill>
                  <a:srgbClr val="FF0000"/>
                </a:solidFill>
              </a:rPr>
              <a:t>DO NOT </a:t>
            </a:r>
            <a:endParaRPr lang="en-GB" dirty="0">
              <a:solidFill>
                <a:srgbClr val="FF0000"/>
              </a:solidFill>
            </a:endParaRPr>
          </a:p>
        </p:txBody>
      </p:sp>
      <p:sp>
        <p:nvSpPr>
          <p:cNvPr id="6" name="Content Placeholder 5"/>
          <p:cNvSpPr>
            <a:spLocks noGrp="1"/>
          </p:cNvSpPr>
          <p:nvPr>
            <p:ph sz="quarter" idx="4"/>
          </p:nvPr>
        </p:nvSpPr>
        <p:spPr/>
        <p:txBody>
          <a:bodyPr/>
          <a:lstStyle/>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Promise confidentiality</a:t>
            </a:r>
          </a:p>
          <a:p>
            <a:r>
              <a:rPr lang="en-GB" dirty="0" smtClean="0">
                <a:latin typeface="Arial" panose="020B0604020202020204" pitchFamily="34" charset="0"/>
                <a:cs typeface="Arial" panose="020B0604020202020204" pitchFamily="34" charset="0"/>
              </a:rPr>
              <a:t>Ask leading questions</a:t>
            </a:r>
          </a:p>
          <a:p>
            <a:r>
              <a:rPr lang="en-GB" dirty="0" smtClean="0">
                <a:latin typeface="Arial" panose="020B0604020202020204" pitchFamily="34" charset="0"/>
                <a:cs typeface="Arial" panose="020B0604020202020204" pitchFamily="34" charset="0"/>
              </a:rPr>
              <a:t>Use your own words to describe something</a:t>
            </a:r>
          </a:p>
          <a:p>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nvestigate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108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2646040"/>
          </a:xfrm>
        </p:spPr>
        <p:txBody>
          <a:bodyPr/>
          <a:lstStyle/>
          <a:p>
            <a:r>
              <a:rPr lang="en-GB" sz="4400" dirty="0" smtClean="0">
                <a:solidFill>
                  <a:srgbClr val="FF0000"/>
                </a:solidFill>
              </a:rPr>
              <a:t>Reporting, recording and referring concerns</a:t>
            </a:r>
            <a:endParaRPr lang="en-GB" sz="4400" dirty="0">
              <a:solidFill>
                <a:srgbClr val="FF0000"/>
              </a:solidFill>
            </a:endParaRP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42</a:t>
            </a:fld>
            <a:endParaRPr lang="en-US">
              <a:solidFill>
                <a:srgbClr val="000000"/>
              </a:solidFill>
            </a:endParaRPr>
          </a:p>
        </p:txBody>
      </p:sp>
    </p:spTree>
    <p:extLst>
      <p:ext uri="{BB962C8B-B14F-4D97-AF65-F5344CB8AC3E}">
        <p14:creationId xmlns:p14="http://schemas.microsoft.com/office/powerpoint/2010/main" val="255729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476672"/>
            <a:ext cx="3848100" cy="5390728"/>
          </a:xfrm>
        </p:spPr>
        <p:txBody>
          <a:bodyPr/>
          <a:lstStyle/>
          <a:p>
            <a:pPr algn="just"/>
            <a:r>
              <a:rPr lang="en-GB" sz="2000" dirty="0" smtClean="0"/>
              <a:t>All staff should be aware of systems which support safeguarding (includes Child Protection policy,  Staff Behaviour policy and name of Designated Lead)</a:t>
            </a:r>
          </a:p>
          <a:p>
            <a:pPr algn="just"/>
            <a:r>
              <a:rPr lang="en-GB" sz="2000" dirty="0" smtClean="0"/>
              <a:t>Any concerns should be raised with Designated Lead</a:t>
            </a:r>
          </a:p>
          <a:p>
            <a:pPr algn="just"/>
            <a:r>
              <a:rPr lang="en-GB" sz="2000" dirty="0" smtClean="0"/>
              <a:t>All CP records relating to a child should be kept in a central location (locked, fire-proof filing cabinet)</a:t>
            </a:r>
            <a:endParaRPr lang="en-GB" sz="2000" dirty="0"/>
          </a:p>
          <a:p>
            <a:pPr algn="just"/>
            <a:r>
              <a:rPr lang="en-GB" sz="2000" dirty="0" smtClean="0"/>
              <a:t>It is good practice to review files regularly to scrutinize concerns logged - record the review process</a:t>
            </a:r>
            <a:endParaRPr lang="en-GB" sz="2000" dirty="0"/>
          </a:p>
        </p:txBody>
      </p:sp>
      <p:sp>
        <p:nvSpPr>
          <p:cNvPr id="4" name="Content Placeholder 3"/>
          <p:cNvSpPr>
            <a:spLocks noGrp="1"/>
          </p:cNvSpPr>
          <p:nvPr>
            <p:ph sz="half" idx="2"/>
          </p:nvPr>
        </p:nvSpPr>
        <p:spPr>
          <a:xfrm>
            <a:off x="4686300" y="476672"/>
            <a:ext cx="3848100" cy="5390728"/>
          </a:xfrm>
        </p:spPr>
        <p:txBody>
          <a:bodyPr/>
          <a:lstStyle/>
          <a:p>
            <a:pPr lvl="0"/>
            <a:r>
              <a:rPr lang="en-GB" sz="2000" i="1" dirty="0">
                <a:solidFill>
                  <a:srgbClr val="FF0000"/>
                </a:solidFill>
              </a:rPr>
              <a:t>How </a:t>
            </a:r>
            <a:r>
              <a:rPr lang="en-GB" sz="2000" i="1" dirty="0" smtClean="0">
                <a:solidFill>
                  <a:srgbClr val="FF0000"/>
                </a:solidFill>
              </a:rPr>
              <a:t>do staff </a:t>
            </a:r>
            <a:r>
              <a:rPr lang="en-GB" sz="2000" i="1" dirty="0">
                <a:solidFill>
                  <a:srgbClr val="FF0000"/>
                </a:solidFill>
              </a:rPr>
              <a:t>report </a:t>
            </a:r>
            <a:r>
              <a:rPr lang="en-GB" sz="2000" i="1" dirty="0" smtClean="0">
                <a:solidFill>
                  <a:srgbClr val="FF0000"/>
                </a:solidFill>
              </a:rPr>
              <a:t>concerns and how are they recorded?</a:t>
            </a:r>
          </a:p>
          <a:p>
            <a:pPr lvl="0"/>
            <a:endParaRPr lang="en-GB" sz="2000" i="1" dirty="0" smtClean="0">
              <a:solidFill>
                <a:srgbClr val="FF0000"/>
              </a:solidFill>
            </a:endParaRPr>
          </a:p>
          <a:p>
            <a:pPr lvl="0"/>
            <a:r>
              <a:rPr lang="en-GB" sz="2000" i="1" dirty="0" smtClean="0">
                <a:solidFill>
                  <a:srgbClr val="FF0000"/>
                </a:solidFill>
              </a:rPr>
              <a:t>Is rationale for decisions / action recorded?</a:t>
            </a:r>
          </a:p>
          <a:p>
            <a:pPr lvl="0"/>
            <a:endParaRPr lang="en-GB" sz="2000" i="1" dirty="0">
              <a:solidFill>
                <a:srgbClr val="FF0000"/>
              </a:solidFill>
            </a:endParaRPr>
          </a:p>
          <a:p>
            <a:pPr lvl="0"/>
            <a:r>
              <a:rPr lang="en-GB" sz="2000" i="1" dirty="0">
                <a:solidFill>
                  <a:srgbClr val="FF0000"/>
                </a:solidFill>
              </a:rPr>
              <a:t>What happens then with the information</a:t>
            </a:r>
            <a:r>
              <a:rPr lang="en-GB" sz="2000" i="1" dirty="0" smtClean="0">
                <a:solidFill>
                  <a:srgbClr val="FF0000"/>
                </a:solidFill>
              </a:rPr>
              <a:t>?</a:t>
            </a:r>
          </a:p>
          <a:p>
            <a:pPr lvl="0"/>
            <a:endParaRPr lang="en-GB" sz="2000" i="1" dirty="0" smtClean="0">
              <a:solidFill>
                <a:srgbClr val="FF0000"/>
              </a:solidFill>
            </a:endParaRPr>
          </a:p>
          <a:p>
            <a:pPr lvl="0"/>
            <a:r>
              <a:rPr lang="en-GB" sz="2000" i="1" dirty="0" smtClean="0">
                <a:solidFill>
                  <a:srgbClr val="FF0000"/>
                </a:solidFill>
              </a:rPr>
              <a:t>Is there feedback to staff about their referral?</a:t>
            </a:r>
          </a:p>
          <a:p>
            <a:pPr lvl="0"/>
            <a:endParaRPr lang="en-GB" sz="2000" i="1" dirty="0" smtClean="0">
              <a:solidFill>
                <a:srgbClr val="FF0000"/>
              </a:solidFill>
            </a:endParaRPr>
          </a:p>
          <a:p>
            <a:pPr lvl="0"/>
            <a:r>
              <a:rPr lang="en-GB" sz="2000" i="1" dirty="0" smtClean="0">
                <a:solidFill>
                  <a:srgbClr val="FF0000"/>
                </a:solidFill>
              </a:rPr>
              <a:t>Has all appropriate action been taken?</a:t>
            </a:r>
            <a:endParaRPr lang="en-GB" sz="2000" i="1" dirty="0">
              <a:solidFill>
                <a:srgbClr val="FF0000"/>
              </a:solidFill>
            </a:endParaRPr>
          </a:p>
          <a:p>
            <a:endParaRPr lang="en-GB" dirty="0"/>
          </a:p>
        </p:txBody>
      </p:sp>
      <p:sp>
        <p:nvSpPr>
          <p:cNvPr id="5" name="Slide Number Placeholder 4"/>
          <p:cNvSpPr>
            <a:spLocks noGrp="1"/>
          </p:cNvSpPr>
          <p:nvPr>
            <p:ph type="sldNum" sz="quarter" idx="10"/>
          </p:nvPr>
        </p:nvSpPr>
        <p:spPr/>
        <p:txBody>
          <a:bodyPr/>
          <a:lstStyle/>
          <a:p>
            <a:pPr>
              <a:defRPr/>
            </a:pPr>
            <a:fld id="{965DF208-F6BA-48D2-BE32-DFD9BEF01210}" type="slidenum">
              <a:rPr lang="en-US" smtClean="0">
                <a:solidFill>
                  <a:srgbClr val="D00F44"/>
                </a:solidFill>
              </a:rPr>
              <a:pPr>
                <a:defRPr/>
              </a:pPr>
              <a:t>43</a:t>
            </a:fld>
            <a:endParaRPr lang="en-US">
              <a:solidFill>
                <a:srgbClr val="000000"/>
              </a:solidFill>
            </a:endParaRPr>
          </a:p>
        </p:txBody>
      </p:sp>
    </p:spTree>
    <p:extLst>
      <p:ext uri="{BB962C8B-B14F-4D97-AF65-F5344CB8AC3E}">
        <p14:creationId xmlns:p14="http://schemas.microsoft.com/office/powerpoint/2010/main" val="1778845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FF0000"/>
                </a:solidFill>
                <a:latin typeface="Arial" panose="020B0604020202020204" pitchFamily="34" charset="0"/>
                <a:cs typeface="Arial" panose="020B0604020202020204" pitchFamily="34" charset="0"/>
              </a:rPr>
              <a:t>Whistleblowing</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400" dirty="0" smtClean="0">
                <a:latin typeface="Arial" panose="020B0604020202020204" pitchFamily="34" charset="0"/>
                <a:cs typeface="Arial" panose="020B0604020202020204" pitchFamily="34" charset="0"/>
              </a:rPr>
              <a:t>Public Interest Disclosure Act 1998</a:t>
            </a:r>
          </a:p>
          <a:p>
            <a:r>
              <a:rPr lang="en-GB" sz="2400" dirty="0" smtClean="0">
                <a:latin typeface="Arial" panose="020B0604020202020204" pitchFamily="34" charset="0"/>
                <a:cs typeface="Arial" panose="020B0604020202020204" pitchFamily="34" charset="0"/>
              </a:rPr>
              <a:t>Must concern one of the 6 types of ‘qualifying disclosure’</a:t>
            </a:r>
          </a:p>
          <a:p>
            <a:r>
              <a:rPr lang="en-GB" sz="2400" dirty="0" smtClean="0">
                <a:latin typeface="Arial" panose="020B0604020202020204" pitchFamily="34" charset="0"/>
                <a:cs typeface="Arial" panose="020B0604020202020204" pitchFamily="34" charset="0"/>
              </a:rPr>
              <a:t>Must reasonably believe it is in the public interest</a:t>
            </a:r>
          </a:p>
          <a:p>
            <a:r>
              <a:rPr lang="en-GB" sz="2400" dirty="0" smtClean="0">
                <a:latin typeface="Arial" panose="020B0604020202020204" pitchFamily="34" charset="0"/>
                <a:cs typeface="Arial" panose="020B0604020202020204" pitchFamily="34" charset="0"/>
              </a:rPr>
              <a:t>Must be raised initially with own line manager (or to more senior manager if concerns relate to line manager)</a:t>
            </a:r>
          </a:p>
          <a:p>
            <a:r>
              <a:rPr lang="en-GB" sz="2400" i="1" dirty="0" smtClean="0">
                <a:latin typeface="Arial" panose="020B0604020202020204" pitchFamily="34" charset="0"/>
                <a:cs typeface="Arial" panose="020B0604020202020204" pitchFamily="34" charset="0"/>
              </a:rPr>
              <a:t>Any staff member can press for re-consideration of a case if they feel the child’s situation does not appear to be improving.  They may refer their concerns to Social Care directly if they have concerns for the safety of a child*</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863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600" cy="1231104"/>
          </a:xfrm>
        </p:spPr>
        <p:txBody>
          <a:bodyPr/>
          <a:lstStyle/>
          <a:p>
            <a:pPr marL="0" indent="0"/>
            <a:r>
              <a:rPr lang="en-GB" sz="2800" dirty="0">
                <a:solidFill>
                  <a:srgbClr val="FF0000"/>
                </a:solidFill>
              </a:rPr>
              <a:t>Effective Support for Children and Families in Essex </a:t>
            </a:r>
            <a:r>
              <a:rPr lang="en-GB" sz="2800" dirty="0" smtClean="0">
                <a:solidFill>
                  <a:srgbClr val="FF0000"/>
                </a:solidFill>
              </a:rPr>
              <a:t>(</a:t>
            </a:r>
            <a:r>
              <a:rPr lang="en-GB" sz="2800" dirty="0">
                <a:solidFill>
                  <a:srgbClr val="FF0000"/>
                </a:solidFill>
              </a:rPr>
              <a:t>ESCB, </a:t>
            </a:r>
            <a:r>
              <a:rPr lang="en-GB" sz="2800" dirty="0" smtClean="0">
                <a:solidFill>
                  <a:srgbClr val="FF0000"/>
                </a:solidFill>
              </a:rPr>
              <a:t>2017)</a:t>
            </a:r>
            <a:r>
              <a:rPr lang="en-GB" sz="2800" dirty="0">
                <a:solidFill>
                  <a:srgbClr val="FF0000"/>
                </a:solidFill>
              </a:rPr>
              <a:t/>
            </a:r>
            <a:br>
              <a:rPr lang="en-GB" sz="2800" dirty="0">
                <a:solidFill>
                  <a:srgbClr val="FF0000"/>
                </a:solidFill>
              </a:rPr>
            </a:br>
            <a:endParaRPr lang="en-GB" sz="28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45</a:t>
            </a:fld>
            <a:endParaRPr lang="en-US">
              <a:solidFill>
                <a:schemeClr val="tx1"/>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988840"/>
            <a:ext cx="240332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226" y="1204627"/>
            <a:ext cx="3270205" cy="43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2708920"/>
            <a:ext cx="4104456" cy="2062103"/>
          </a:xfrm>
          <a:prstGeom prst="rect">
            <a:avLst/>
          </a:prstGeom>
        </p:spPr>
        <p:txBody>
          <a:bodyPr wrap="square">
            <a:spAutoFit/>
          </a:bodyPr>
          <a:lstStyle/>
          <a:p>
            <a:r>
              <a:rPr lang="en-GB" sz="3200" dirty="0" smtClean="0">
                <a:hlinkClick r:id="rId3"/>
              </a:rPr>
              <a:t>Effective Support for Children and Families in Essex (ESCB, 2017)</a:t>
            </a:r>
            <a:r>
              <a:rPr lang="en-GB" sz="3200" dirty="0" smtClean="0"/>
              <a:t> </a:t>
            </a:r>
            <a:endParaRPr lang="en-GB" sz="3200" dirty="0"/>
          </a:p>
        </p:txBody>
      </p:sp>
    </p:spTree>
    <p:extLst>
      <p:ext uri="{BB962C8B-B14F-4D97-AF65-F5344CB8AC3E}">
        <p14:creationId xmlns:p14="http://schemas.microsoft.com/office/powerpoint/2010/main" val="53151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61"/>
          <p:cNvSpPr>
            <a:spLocks noChangeArrowheads="1"/>
          </p:cNvSpPr>
          <p:nvPr/>
        </p:nvSpPr>
        <p:spPr bwMode="auto">
          <a:xfrm>
            <a:off x="0" y="-46038"/>
            <a:ext cx="131763" cy="419101"/>
          </a:xfrm>
          <a:prstGeom prst="rect">
            <a:avLst/>
          </a:prstGeom>
          <a:noFill/>
          <a:ln w="9525">
            <a:noFill/>
            <a:miter lim="800000"/>
            <a:headEnd/>
            <a:tailEnd/>
          </a:ln>
        </p:spPr>
        <p:txBody>
          <a:bodyPr wrap="none" lIns="65026" tIns="32513" rIns="65026" bIns="32513" anchor="ctr">
            <a:spAutoFit/>
          </a:bodyPr>
          <a:lstStyle/>
          <a:p>
            <a:pPr eaLnBrk="0" hangingPunct="0"/>
            <a:endParaRPr lang="en-GB" sz="2300">
              <a:solidFill>
                <a:srgbClr val="000000"/>
              </a:solidFill>
              <a:latin typeface="Times" pitchFamily="18" charset="0"/>
              <a:cs typeface="MS PGothic"/>
            </a:endParaRPr>
          </a:p>
        </p:txBody>
      </p:sp>
      <p:sp>
        <p:nvSpPr>
          <p:cNvPr id="239618" name="Rectangle 65"/>
          <p:cNvSpPr>
            <a:spLocks noChangeArrowheads="1"/>
          </p:cNvSpPr>
          <p:nvPr/>
        </p:nvSpPr>
        <p:spPr bwMode="auto">
          <a:xfrm>
            <a:off x="0" y="514350"/>
            <a:ext cx="131763" cy="604838"/>
          </a:xfrm>
          <a:prstGeom prst="rect">
            <a:avLst/>
          </a:prstGeom>
          <a:noFill/>
          <a:ln w="9525">
            <a:noFill/>
            <a:miter lim="800000"/>
            <a:headEnd/>
            <a:tailEnd/>
          </a:ln>
        </p:spPr>
        <p:txBody>
          <a:bodyPr wrap="none" lIns="65026" tIns="32513" rIns="65026" bIns="32513" anchor="ctr">
            <a:spAutoFit/>
          </a:bodyPr>
          <a:lstStyle/>
          <a:p>
            <a:pPr defTabSz="649288"/>
            <a:r>
              <a:rPr lang="en-GB" sz="900">
                <a:solidFill>
                  <a:srgbClr val="000000"/>
                </a:solidFill>
                <a:cs typeface="Arial" charset="0"/>
              </a:rPr>
              <a:t/>
            </a:r>
            <a:br>
              <a:rPr lang="en-GB" sz="900">
                <a:solidFill>
                  <a:srgbClr val="000000"/>
                </a:solidFill>
                <a:cs typeface="Arial" charset="0"/>
              </a:rPr>
            </a:br>
            <a:endParaRPr lang="en-GB" sz="1300">
              <a:solidFill>
                <a:srgbClr val="000000"/>
              </a:solidFill>
              <a:cs typeface="Arial" charset="0"/>
            </a:endParaRPr>
          </a:p>
          <a:p>
            <a:pPr defTabSz="649288" eaLnBrk="0" hangingPunct="0"/>
            <a:endParaRPr lang="en-GB" sz="1300">
              <a:solidFill>
                <a:srgbClr val="000000"/>
              </a:solidFill>
              <a:cs typeface="Arial" charset="0"/>
            </a:endParaRPr>
          </a:p>
        </p:txBody>
      </p:sp>
      <p:sp>
        <p:nvSpPr>
          <p:cNvPr id="5" name="Title 4"/>
          <p:cNvSpPr>
            <a:spLocks noGrp="1"/>
          </p:cNvSpPr>
          <p:nvPr>
            <p:ph type="title"/>
          </p:nvPr>
        </p:nvSpPr>
        <p:spPr>
          <a:xfrm>
            <a:off x="282527" y="391914"/>
            <a:ext cx="7941308" cy="543577"/>
          </a:xfrm>
        </p:spPr>
        <p:txBody>
          <a:bodyPr/>
          <a:lstStyle/>
          <a:p>
            <a:pPr algn="ctr" eaLnBrk="1" fontAlgn="auto" hangingPunct="1">
              <a:spcAft>
                <a:spcPts val="0"/>
              </a:spcAft>
              <a:defRPr/>
            </a:pPr>
            <a:r>
              <a:rPr lang="en-GB" sz="2900" b="1" dirty="0">
                <a:solidFill>
                  <a:srgbClr val="990099"/>
                </a:solidFill>
              </a:rPr>
              <a:t>Essex Effective Support Windscreen</a:t>
            </a:r>
          </a:p>
        </p:txBody>
      </p:sp>
      <p:pic>
        <p:nvPicPr>
          <p:cNvPr id="239621" name="Picture 3"/>
          <p:cNvPicPr>
            <a:picLocks noChangeAspect="1" noChangeArrowheads="1"/>
          </p:cNvPicPr>
          <p:nvPr/>
        </p:nvPicPr>
        <p:blipFill>
          <a:blip r:embed="rId3" cstate="print"/>
          <a:srcRect/>
          <a:stretch>
            <a:fillRect/>
          </a:stretch>
        </p:blipFill>
        <p:spPr bwMode="auto">
          <a:xfrm>
            <a:off x="152400" y="1163638"/>
            <a:ext cx="8299450" cy="4713634"/>
          </a:xfrm>
          <a:prstGeom prst="rect">
            <a:avLst/>
          </a:prstGeom>
          <a:noFill/>
          <a:ln w="9525">
            <a:noFill/>
            <a:miter lim="800000"/>
            <a:headEnd/>
            <a:tailEnd/>
          </a:ln>
        </p:spPr>
      </p:pic>
    </p:spTree>
    <p:extLst>
      <p:ext uri="{BB962C8B-B14F-4D97-AF65-F5344CB8AC3E}">
        <p14:creationId xmlns:p14="http://schemas.microsoft.com/office/powerpoint/2010/main" val="4222973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1"/>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620688"/>
            <a:ext cx="8229600" cy="1224136"/>
          </a:xfrm>
        </p:spPr>
        <p:txBody>
          <a:bodyPr>
            <a:normAutofit fontScale="90000"/>
          </a:bodyPr>
          <a:lstStyle/>
          <a:p>
            <a:pPr>
              <a:defRPr/>
            </a:pPr>
            <a:r>
              <a:rPr lang="en-GB" dirty="0" smtClean="0">
                <a:solidFill>
                  <a:srgbClr val="990099"/>
                </a:solidFill>
                <a:latin typeface="Arial" charset="0"/>
              </a:rPr>
              <a:t/>
            </a:r>
            <a:br>
              <a:rPr lang="en-GB" dirty="0" smtClean="0">
                <a:solidFill>
                  <a:srgbClr val="990099"/>
                </a:solidFill>
                <a:latin typeface="Arial" charset="0"/>
              </a:rPr>
            </a:br>
            <a:r>
              <a:rPr lang="en-GB" dirty="0" smtClean="0">
                <a:solidFill>
                  <a:srgbClr val="FF0000"/>
                </a:solidFill>
                <a:latin typeface="Arial" charset="0"/>
              </a:rPr>
              <a:t>Effective Support for Children and Families in Essex – Universal (Level 1)</a:t>
            </a:r>
            <a:br>
              <a:rPr lang="en-GB" dirty="0" smtClean="0">
                <a:solidFill>
                  <a:srgbClr val="FF0000"/>
                </a:solidFill>
                <a:latin typeface="Arial" charset="0"/>
              </a:rPr>
            </a:br>
            <a:r>
              <a:rPr lang="en-GB" dirty="0" smtClean="0">
                <a:latin typeface="Arial" charset="0"/>
              </a:rPr>
              <a:t/>
            </a:r>
            <a:br>
              <a:rPr lang="en-GB" dirty="0" smtClean="0">
                <a:latin typeface="Arial" charset="0"/>
              </a:rPr>
            </a:br>
            <a:endParaRPr lang="en-GB" dirty="0"/>
          </a:p>
        </p:txBody>
      </p:sp>
      <p:sp>
        <p:nvSpPr>
          <p:cNvPr id="241668" name="Content Placeholder 8"/>
          <p:cNvSpPr>
            <a:spLocks noGrp="1"/>
          </p:cNvSpPr>
          <p:nvPr>
            <p:ph idx="1"/>
          </p:nvPr>
        </p:nvSpPr>
        <p:spPr>
          <a:xfrm>
            <a:off x="1115616" y="2060848"/>
            <a:ext cx="6336704" cy="4065315"/>
          </a:xfrm>
        </p:spPr>
        <p:txBody>
          <a:bodyPr/>
          <a:lstStyle/>
          <a:p>
            <a:pPr marL="0" indent="0" algn="just">
              <a:buNone/>
            </a:pPr>
            <a:r>
              <a:rPr lang="en-GB" sz="2800" i="1" dirty="0" smtClean="0">
                <a:latin typeface="Arial" charset="0"/>
              </a:rPr>
              <a:t>All children who live in the area have core needs such as parenting, health and education – children are supported by their family and in universal services to meet all their needs </a:t>
            </a:r>
          </a:p>
          <a:p>
            <a:pPr marL="0" indent="0">
              <a:buNone/>
            </a:pPr>
            <a:endParaRPr lang="en-GB" sz="2800" i="1" dirty="0">
              <a:solidFill>
                <a:srgbClr val="002060"/>
              </a:solidFill>
              <a:latin typeface="Arial" charset="0"/>
            </a:endParaRPr>
          </a:p>
          <a:p>
            <a:pPr marL="0" indent="0">
              <a:buNone/>
            </a:pPr>
            <a:endParaRPr lang="en-GB" sz="2800" i="1" dirty="0" smtClean="0">
              <a:solidFill>
                <a:srgbClr val="002060"/>
              </a:solidFill>
              <a:latin typeface="Arial" charset="0"/>
            </a:endParaRPr>
          </a:p>
        </p:txBody>
      </p:sp>
    </p:spTree>
    <p:extLst>
      <p:ext uri="{BB962C8B-B14F-4D97-AF65-F5344CB8AC3E}">
        <p14:creationId xmlns:p14="http://schemas.microsoft.com/office/powerpoint/2010/main" val="848017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61"/>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683568" y="476672"/>
            <a:ext cx="8229600" cy="868958"/>
          </a:xfrm>
        </p:spPr>
        <p:txBody>
          <a:bodyPr>
            <a:normAutofit fontScale="90000"/>
          </a:bodyPr>
          <a:lstStyle/>
          <a:p>
            <a:pPr>
              <a:defRPr/>
            </a:pPr>
            <a:r>
              <a:rPr lang="en-GB" dirty="0" smtClean="0">
                <a:solidFill>
                  <a:srgbClr val="990099"/>
                </a:solidFill>
                <a:latin typeface="Arial" charset="0"/>
              </a:rPr>
              <a:t/>
            </a:r>
            <a:br>
              <a:rPr lang="en-GB" dirty="0" smtClean="0">
                <a:solidFill>
                  <a:srgbClr val="990099"/>
                </a:solidFill>
                <a:latin typeface="Arial" charset="0"/>
              </a:rPr>
            </a:br>
            <a:r>
              <a:rPr lang="en-GB" dirty="0" smtClean="0">
                <a:solidFill>
                  <a:srgbClr val="990099"/>
                </a:solidFill>
                <a:latin typeface="Arial" charset="0"/>
              </a:rPr>
              <a:t/>
            </a:r>
            <a:br>
              <a:rPr lang="en-GB" dirty="0" smtClean="0">
                <a:solidFill>
                  <a:srgbClr val="990099"/>
                </a:solidFill>
                <a:latin typeface="Arial" charset="0"/>
              </a:rPr>
            </a:br>
            <a:r>
              <a:rPr lang="en-GB" dirty="0">
                <a:solidFill>
                  <a:srgbClr val="990099"/>
                </a:solidFill>
                <a:latin typeface="Arial" charset="0"/>
              </a:rPr>
              <a:t/>
            </a:r>
            <a:br>
              <a:rPr lang="en-GB" dirty="0">
                <a:solidFill>
                  <a:srgbClr val="990099"/>
                </a:solidFill>
                <a:latin typeface="Arial" charset="0"/>
              </a:rPr>
            </a:br>
            <a:r>
              <a:rPr lang="en-GB" dirty="0" smtClean="0">
                <a:solidFill>
                  <a:srgbClr val="FF0000"/>
                </a:solidFill>
                <a:latin typeface="Arial" charset="0"/>
              </a:rPr>
              <a:t>Effective </a:t>
            </a:r>
            <a:r>
              <a:rPr lang="en-GB" dirty="0">
                <a:solidFill>
                  <a:srgbClr val="FF0000"/>
                </a:solidFill>
                <a:latin typeface="Arial" charset="0"/>
              </a:rPr>
              <a:t>Support for Children and Families in </a:t>
            </a:r>
            <a:r>
              <a:rPr lang="en-GB" dirty="0" smtClean="0">
                <a:solidFill>
                  <a:srgbClr val="FF0000"/>
                </a:solidFill>
                <a:latin typeface="Arial" charset="0"/>
              </a:rPr>
              <a:t>Essex – Additional (Level 2)</a:t>
            </a:r>
            <a:r>
              <a:rPr lang="en-GB" dirty="0">
                <a:solidFill>
                  <a:srgbClr val="FF0000"/>
                </a:solidFill>
                <a:latin typeface="Arial" charset="0"/>
              </a:rPr>
              <a:t/>
            </a:r>
            <a:br>
              <a:rPr lang="en-GB" dirty="0">
                <a:solidFill>
                  <a:srgbClr val="FF0000"/>
                </a:solidFill>
                <a:latin typeface="Arial" charset="0"/>
              </a:rPr>
            </a:br>
            <a:endParaRPr lang="en-GB" dirty="0"/>
          </a:p>
        </p:txBody>
      </p:sp>
      <p:sp>
        <p:nvSpPr>
          <p:cNvPr id="243716" name="Content Placeholder 8"/>
          <p:cNvSpPr>
            <a:spLocks noGrp="1"/>
          </p:cNvSpPr>
          <p:nvPr>
            <p:ph idx="1"/>
          </p:nvPr>
        </p:nvSpPr>
        <p:spPr>
          <a:xfrm>
            <a:off x="1187624" y="2348880"/>
            <a:ext cx="6120680" cy="4509120"/>
          </a:xfrm>
        </p:spPr>
        <p:txBody>
          <a:bodyPr/>
          <a:lstStyle/>
          <a:p>
            <a:pPr marL="0" indent="0" algn="just">
              <a:buNone/>
            </a:pPr>
            <a:r>
              <a:rPr lang="en-GB" sz="2800" i="1" dirty="0" smtClean="0">
                <a:latin typeface="Arial" charset="0"/>
              </a:rPr>
              <a:t>Children and families with additional needs who would benefit from or who require extra help to improve education, parenting and / or behaviour, or to meet specific health or emotional needs or to improve material situation – </a:t>
            </a:r>
            <a:r>
              <a:rPr lang="en-GB" sz="2800" i="1" dirty="0" smtClean="0">
                <a:solidFill>
                  <a:schemeClr val="accent2">
                    <a:lumMod val="60000"/>
                    <a:lumOff val="40000"/>
                  </a:schemeClr>
                </a:solidFill>
                <a:latin typeface="Arial" charset="0"/>
              </a:rPr>
              <a:t>examples of types of support at our school </a:t>
            </a:r>
          </a:p>
        </p:txBody>
      </p:sp>
    </p:spTree>
    <p:extLst>
      <p:ext uri="{BB962C8B-B14F-4D97-AF65-F5344CB8AC3E}">
        <p14:creationId xmlns:p14="http://schemas.microsoft.com/office/powerpoint/2010/main" val="2249599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61"/>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685800" y="319088"/>
            <a:ext cx="7848600" cy="1309712"/>
          </a:xfrm>
        </p:spPr>
        <p:txBody>
          <a:bodyPr>
            <a:normAutofit fontScale="90000"/>
          </a:bodyPr>
          <a:lstStyle/>
          <a:p>
            <a:pPr>
              <a:defRPr/>
            </a:pPr>
            <a:r>
              <a:rPr lang="en-GB" dirty="0" smtClean="0">
                <a:solidFill>
                  <a:srgbClr val="FF0000"/>
                </a:solidFill>
                <a:latin typeface="Arial" charset="0"/>
              </a:rPr>
              <a:t/>
            </a:r>
            <a:br>
              <a:rPr lang="en-GB" dirty="0" smtClean="0">
                <a:solidFill>
                  <a:srgbClr val="FF0000"/>
                </a:solidFill>
                <a:latin typeface="Arial" charset="0"/>
              </a:rPr>
            </a:br>
            <a:r>
              <a:rPr lang="en-GB" dirty="0" smtClean="0">
                <a:solidFill>
                  <a:srgbClr val="FF0000"/>
                </a:solidFill>
                <a:latin typeface="Arial" charset="0"/>
              </a:rPr>
              <a:t>Effective </a:t>
            </a:r>
            <a:r>
              <a:rPr lang="en-GB" dirty="0">
                <a:solidFill>
                  <a:srgbClr val="FF0000"/>
                </a:solidFill>
                <a:latin typeface="Arial" charset="0"/>
              </a:rPr>
              <a:t>Support for Children and Families in </a:t>
            </a:r>
            <a:r>
              <a:rPr lang="en-GB" dirty="0" smtClean="0">
                <a:solidFill>
                  <a:srgbClr val="FF0000"/>
                </a:solidFill>
                <a:latin typeface="Arial" charset="0"/>
              </a:rPr>
              <a:t>Essex – Intensive (Level 3)</a:t>
            </a:r>
            <a:r>
              <a:rPr lang="en-GB" dirty="0">
                <a:solidFill>
                  <a:srgbClr val="FF0000"/>
                </a:solidFill>
                <a:latin typeface="Arial" charset="0"/>
              </a:rPr>
              <a:t/>
            </a:r>
            <a:br>
              <a:rPr lang="en-GB" dirty="0">
                <a:solidFill>
                  <a:srgbClr val="FF0000"/>
                </a:solidFill>
                <a:latin typeface="Arial" charset="0"/>
              </a:rPr>
            </a:br>
            <a:endParaRPr lang="en-GB" dirty="0"/>
          </a:p>
        </p:txBody>
      </p:sp>
      <p:sp>
        <p:nvSpPr>
          <p:cNvPr id="245764" name="Content Placeholder 8"/>
          <p:cNvSpPr>
            <a:spLocks noGrp="1"/>
          </p:cNvSpPr>
          <p:nvPr>
            <p:ph idx="1"/>
          </p:nvPr>
        </p:nvSpPr>
        <p:spPr>
          <a:xfrm>
            <a:off x="467544" y="1772816"/>
            <a:ext cx="8066856" cy="4094584"/>
          </a:xfrm>
        </p:spPr>
        <p:txBody>
          <a:bodyPr>
            <a:normAutofit fontScale="92500" lnSpcReduction="20000"/>
          </a:bodyPr>
          <a:lstStyle/>
          <a:p>
            <a:pPr marL="0" indent="0" algn="just">
              <a:buNone/>
            </a:pPr>
            <a:r>
              <a:rPr lang="en-GB" sz="2600" i="1" dirty="0" smtClean="0">
                <a:latin typeface="Arial" charset="0"/>
              </a:rPr>
              <a:t>Vulnerable children and their families with multiple needs or whose needs are more complex, such as children and families who:</a:t>
            </a:r>
          </a:p>
          <a:p>
            <a:pPr marL="0" indent="0" algn="just">
              <a:buNone/>
            </a:pPr>
            <a:endParaRPr lang="en-GB" sz="2600" i="1" dirty="0" smtClean="0">
              <a:latin typeface="Arial" charset="0"/>
            </a:endParaRPr>
          </a:p>
          <a:p>
            <a:pPr lvl="1" algn="just">
              <a:buFont typeface="Arial" panose="020B0604020202020204" pitchFamily="34" charset="0"/>
              <a:buChar char="•"/>
            </a:pPr>
            <a:r>
              <a:rPr lang="en-GB" sz="2600" i="1" dirty="0" smtClean="0">
                <a:latin typeface="Arial" charset="0"/>
              </a:rPr>
              <a:t>Have a disability resulting in complex needs</a:t>
            </a:r>
          </a:p>
          <a:p>
            <a:pPr lvl="1" algn="just">
              <a:buFont typeface="Arial" panose="020B0604020202020204" pitchFamily="34" charset="0"/>
              <a:buChar char="•"/>
            </a:pPr>
            <a:r>
              <a:rPr lang="en-GB" sz="2600" i="1" dirty="0" smtClean="0">
                <a:latin typeface="Arial" charset="0"/>
              </a:rPr>
              <a:t>Exhibit anti-social or challenging behaviour</a:t>
            </a:r>
          </a:p>
          <a:p>
            <a:pPr lvl="1" algn="just">
              <a:buFont typeface="Arial" panose="020B0604020202020204" pitchFamily="34" charset="0"/>
              <a:buChar char="•"/>
            </a:pPr>
            <a:r>
              <a:rPr lang="en-GB" sz="2600" i="1" dirty="0" smtClean="0">
                <a:latin typeface="Arial" charset="0"/>
              </a:rPr>
              <a:t>Suffer neglect or poor family relationships</a:t>
            </a:r>
          </a:p>
          <a:p>
            <a:pPr lvl="1" algn="just">
              <a:buFont typeface="Arial" panose="020B0604020202020204" pitchFamily="34" charset="0"/>
              <a:buChar char="•"/>
            </a:pPr>
            <a:r>
              <a:rPr lang="en-GB" sz="2600" i="1" dirty="0" smtClean="0">
                <a:latin typeface="Arial" charset="0"/>
              </a:rPr>
              <a:t>Have poor engagement with key services such </a:t>
            </a:r>
          </a:p>
          <a:p>
            <a:pPr marL="457200" lvl="1" indent="0" algn="just">
              <a:buNone/>
            </a:pPr>
            <a:r>
              <a:rPr lang="en-GB" sz="2600" i="1" dirty="0">
                <a:latin typeface="Arial" charset="0"/>
              </a:rPr>
              <a:t> </a:t>
            </a:r>
            <a:r>
              <a:rPr lang="en-GB" sz="2600" i="1" dirty="0" smtClean="0">
                <a:latin typeface="Arial" charset="0"/>
              </a:rPr>
              <a:t>  as school and health</a:t>
            </a:r>
          </a:p>
          <a:p>
            <a:pPr lvl="1" algn="just">
              <a:buFont typeface="Arial" panose="020B0604020202020204" pitchFamily="34" charset="0"/>
              <a:buChar char="•"/>
            </a:pPr>
            <a:r>
              <a:rPr lang="en-GB" sz="2600" i="1" dirty="0" smtClean="0">
                <a:latin typeface="Arial" charset="0"/>
              </a:rPr>
              <a:t>Are not in education or work long term </a:t>
            </a:r>
            <a:r>
              <a:rPr lang="en-GB" sz="2600" i="1" dirty="0" smtClean="0">
                <a:solidFill>
                  <a:schemeClr val="accent2">
                    <a:lumMod val="60000"/>
                    <a:lumOff val="40000"/>
                  </a:schemeClr>
                </a:solidFill>
                <a:latin typeface="Arial" charset="0"/>
              </a:rPr>
              <a:t>examples of support at our school</a:t>
            </a:r>
          </a:p>
        </p:txBody>
      </p:sp>
    </p:spTree>
    <p:extLst>
      <p:ext uri="{BB962C8B-B14F-4D97-AF65-F5344CB8AC3E}">
        <p14:creationId xmlns:p14="http://schemas.microsoft.com/office/powerpoint/2010/main" val="435602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692695"/>
            <a:ext cx="7776864" cy="5174705"/>
          </a:xfrm>
        </p:spPr>
        <p:txBody>
          <a:bodyPr/>
          <a:lstStyle/>
          <a:p>
            <a:endParaRPr lang="en-GB"/>
          </a:p>
          <a:p>
            <a:r>
              <a:rPr lang="en-US"/>
              <a:t>government introduced </a:t>
            </a:r>
            <a:r>
              <a:rPr lang="en-US" smtClean="0"/>
              <a:t>the concept </a:t>
            </a:r>
            <a:r>
              <a:rPr lang="en-US"/>
              <a:t>of ‘safeguarding children</a:t>
            </a:r>
            <a:r>
              <a:rPr lang="en-US" smtClean="0"/>
              <a:t>’ in 2004/05</a:t>
            </a:r>
          </a:p>
          <a:p>
            <a:endParaRPr lang="en-GB"/>
          </a:p>
          <a:p>
            <a:r>
              <a:rPr lang="en-US"/>
              <a:t>Safeguarding’ </a:t>
            </a:r>
            <a:r>
              <a:rPr lang="en-US" smtClean="0"/>
              <a:t>much </a:t>
            </a:r>
            <a:r>
              <a:rPr lang="en-US"/>
              <a:t>broader concept </a:t>
            </a:r>
            <a:r>
              <a:rPr lang="en-US" smtClean="0"/>
              <a:t>(than child protection) based </a:t>
            </a:r>
            <a:r>
              <a:rPr lang="en-US"/>
              <a:t>around preventing </a:t>
            </a:r>
            <a:r>
              <a:rPr lang="en-US" smtClean="0"/>
              <a:t>children / young </a:t>
            </a:r>
            <a:r>
              <a:rPr lang="en-US"/>
              <a:t>people from being harmed </a:t>
            </a:r>
            <a:r>
              <a:rPr lang="en-US" smtClean="0"/>
              <a:t>– focus upon </a:t>
            </a:r>
            <a:r>
              <a:rPr lang="en-US"/>
              <a:t>promoting the </a:t>
            </a:r>
            <a:r>
              <a:rPr lang="en-US" smtClean="0"/>
              <a:t>child / young </a:t>
            </a:r>
            <a:r>
              <a:rPr lang="en-US"/>
              <a:t>person’s welfare </a:t>
            </a:r>
          </a:p>
          <a:p>
            <a:endParaRPr lang="en-GB"/>
          </a:p>
          <a:p>
            <a:r>
              <a:rPr lang="en-US"/>
              <a:t>Child Protection is part of safeguarding and promoting welfare. It refers to activity undertaken to protect specific children identified as either suffering or at risk of suffering significant harm as a result of abuse or neglect. </a:t>
            </a:r>
            <a:endParaRPr lang="en-US" smtClean="0"/>
          </a:p>
          <a:p>
            <a:endParaRPr lang="en-GB"/>
          </a:p>
          <a:p>
            <a:r>
              <a:rPr lang="en-US"/>
              <a:t>It is only </a:t>
            </a:r>
            <a:r>
              <a:rPr lang="en-US" b="1"/>
              <a:t>multi-agency working</a:t>
            </a:r>
            <a:r>
              <a:rPr lang="en-US"/>
              <a:t> which effectively safeguards children </a:t>
            </a:r>
            <a:endParaRPr lang="en-US" smtClean="0"/>
          </a:p>
          <a:p>
            <a:endParaRPr lang="en-GB"/>
          </a:p>
        </p:txBody>
      </p:sp>
    </p:spTree>
    <p:extLst>
      <p:ext uri="{BB962C8B-B14F-4D97-AF65-F5344CB8AC3E}">
        <p14:creationId xmlns:p14="http://schemas.microsoft.com/office/powerpoint/2010/main" val="41476916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61"/>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685800" y="476672"/>
            <a:ext cx="7848600" cy="1440160"/>
          </a:xfrm>
        </p:spPr>
        <p:txBody>
          <a:bodyPr>
            <a:normAutofit fontScale="90000"/>
          </a:bodyPr>
          <a:lstStyle/>
          <a:p>
            <a:pPr>
              <a:defRPr/>
            </a:pPr>
            <a:r>
              <a:rPr lang="en-GB" dirty="0" smtClean="0">
                <a:solidFill>
                  <a:srgbClr val="FF0000"/>
                </a:solidFill>
                <a:latin typeface="Arial" charset="0"/>
              </a:rPr>
              <a:t/>
            </a:r>
            <a:br>
              <a:rPr lang="en-GB" dirty="0" smtClean="0">
                <a:solidFill>
                  <a:srgbClr val="FF0000"/>
                </a:solidFill>
                <a:latin typeface="Arial" charset="0"/>
              </a:rPr>
            </a:br>
            <a:r>
              <a:rPr lang="en-GB" dirty="0">
                <a:solidFill>
                  <a:srgbClr val="FF0000"/>
                </a:solidFill>
                <a:latin typeface="Arial" charset="0"/>
              </a:rPr>
              <a:t/>
            </a:r>
            <a:br>
              <a:rPr lang="en-GB" dirty="0">
                <a:solidFill>
                  <a:srgbClr val="FF0000"/>
                </a:solidFill>
                <a:latin typeface="Arial" charset="0"/>
              </a:rPr>
            </a:br>
            <a:r>
              <a:rPr lang="en-GB" dirty="0" smtClean="0">
                <a:solidFill>
                  <a:srgbClr val="FF0000"/>
                </a:solidFill>
                <a:latin typeface="Arial" charset="0"/>
              </a:rPr>
              <a:t>Effective </a:t>
            </a:r>
            <a:r>
              <a:rPr lang="en-GB" dirty="0">
                <a:solidFill>
                  <a:srgbClr val="FF0000"/>
                </a:solidFill>
                <a:latin typeface="Arial" charset="0"/>
              </a:rPr>
              <a:t>Support for Children and Families in </a:t>
            </a:r>
            <a:r>
              <a:rPr lang="en-GB" dirty="0" smtClean="0">
                <a:solidFill>
                  <a:srgbClr val="FF0000"/>
                </a:solidFill>
                <a:latin typeface="Arial" charset="0"/>
              </a:rPr>
              <a:t>Essex – Specialist (Level 4)</a:t>
            </a:r>
            <a:r>
              <a:rPr lang="en-GB" dirty="0">
                <a:solidFill>
                  <a:srgbClr val="FF0000"/>
                </a:solidFill>
                <a:latin typeface="Arial" charset="0"/>
              </a:rPr>
              <a:t/>
            </a:r>
            <a:br>
              <a:rPr lang="en-GB" dirty="0">
                <a:solidFill>
                  <a:srgbClr val="FF0000"/>
                </a:solidFill>
                <a:latin typeface="Arial" charset="0"/>
              </a:rPr>
            </a:br>
            <a:r>
              <a:rPr lang="en-GB" dirty="0" smtClean="0">
                <a:solidFill>
                  <a:srgbClr val="990099"/>
                </a:solidFill>
                <a:latin typeface="Arial" charset="0"/>
              </a:rPr>
              <a:t/>
            </a:r>
            <a:br>
              <a:rPr lang="en-GB" dirty="0" smtClean="0">
                <a:solidFill>
                  <a:srgbClr val="990099"/>
                </a:solidFill>
                <a:latin typeface="Arial" charset="0"/>
              </a:rPr>
            </a:br>
            <a:endParaRPr lang="en-GB" dirty="0">
              <a:solidFill>
                <a:srgbClr val="990099"/>
              </a:solidFill>
            </a:endParaRPr>
          </a:p>
        </p:txBody>
      </p:sp>
      <p:sp>
        <p:nvSpPr>
          <p:cNvPr id="247812" name="Content Placeholder 8"/>
          <p:cNvSpPr>
            <a:spLocks noGrp="1"/>
          </p:cNvSpPr>
          <p:nvPr>
            <p:ph idx="1"/>
          </p:nvPr>
        </p:nvSpPr>
        <p:spPr>
          <a:xfrm>
            <a:off x="685800" y="1988840"/>
            <a:ext cx="7848600" cy="3878560"/>
          </a:xfrm>
        </p:spPr>
        <p:txBody>
          <a:bodyPr/>
          <a:lstStyle/>
          <a:p>
            <a:pPr algn="just">
              <a:spcBef>
                <a:spcPts val="400"/>
              </a:spcBef>
            </a:pPr>
            <a:r>
              <a:rPr lang="en-GB" sz="2400" i="1" dirty="0" smtClean="0">
                <a:latin typeface="Arial" charset="0"/>
              </a:rPr>
              <a:t>Children or young people who have suffered or are likely to suffer significant harm as a result of abuse or neglect</a:t>
            </a:r>
          </a:p>
          <a:p>
            <a:pPr algn="just">
              <a:spcBef>
                <a:spcPts val="400"/>
              </a:spcBef>
            </a:pPr>
            <a:r>
              <a:rPr lang="en-GB" sz="2400" i="1" dirty="0" smtClean="0">
                <a:latin typeface="Arial" charset="0"/>
              </a:rPr>
              <a:t>Children with significant impairment of function /</a:t>
            </a:r>
            <a:r>
              <a:rPr lang="en-GB" sz="2400" i="1" dirty="0">
                <a:latin typeface="Arial" charset="0"/>
              </a:rPr>
              <a:t> </a:t>
            </a:r>
            <a:r>
              <a:rPr lang="en-GB" sz="2400" i="1" dirty="0" smtClean="0">
                <a:latin typeface="Arial" charset="0"/>
              </a:rPr>
              <a:t>learning and / or life limiting illness</a:t>
            </a:r>
          </a:p>
          <a:p>
            <a:pPr algn="just">
              <a:spcBef>
                <a:spcPts val="400"/>
              </a:spcBef>
            </a:pPr>
            <a:r>
              <a:rPr lang="en-GB" sz="2400" i="1" dirty="0" smtClean="0">
                <a:latin typeface="Arial" charset="0"/>
              </a:rPr>
              <a:t>Children whose parents and wider family are unable to care for them</a:t>
            </a:r>
          </a:p>
          <a:p>
            <a:pPr algn="just">
              <a:spcBef>
                <a:spcPts val="400"/>
              </a:spcBef>
            </a:pPr>
            <a:r>
              <a:rPr lang="en-GB" sz="2400" i="1" dirty="0" smtClean="0">
                <a:latin typeface="Arial" charset="0"/>
              </a:rPr>
              <a:t>Families involved in crime / misuse of drugs at a significant level</a:t>
            </a:r>
          </a:p>
          <a:p>
            <a:pPr algn="just">
              <a:spcBef>
                <a:spcPts val="400"/>
              </a:spcBef>
            </a:pPr>
            <a:r>
              <a:rPr lang="en-GB" sz="2400" i="1" dirty="0" smtClean="0">
                <a:latin typeface="Arial" charset="0"/>
              </a:rPr>
              <a:t>Families with significant mental or physical health needs</a:t>
            </a:r>
          </a:p>
        </p:txBody>
      </p:sp>
    </p:spTree>
    <p:extLst>
      <p:ext uri="{BB962C8B-B14F-4D97-AF65-F5344CB8AC3E}">
        <p14:creationId xmlns:p14="http://schemas.microsoft.com/office/powerpoint/2010/main" val="222473400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224136"/>
          </a:xfrm>
        </p:spPr>
        <p:txBody>
          <a:bodyPr/>
          <a:lstStyle/>
          <a:p>
            <a:r>
              <a:rPr lang="en-GB" dirty="0" smtClean="0">
                <a:solidFill>
                  <a:srgbClr val="FF0000"/>
                </a:solidFill>
              </a:rPr>
              <a:t>Families </a:t>
            </a:r>
            <a:r>
              <a:rPr lang="en-GB" dirty="0">
                <a:solidFill>
                  <a:srgbClr val="FF0000"/>
                </a:solidFill>
              </a:rPr>
              <a:t>where there are obstacles and resistance </a:t>
            </a:r>
            <a:r>
              <a:rPr lang="en-GB" dirty="0" smtClean="0">
                <a:solidFill>
                  <a:schemeClr val="accent2">
                    <a:lumMod val="60000"/>
                    <a:lumOff val="40000"/>
                  </a:schemeClr>
                </a:solidFill>
              </a:rPr>
              <a:t>disguised compliance </a:t>
            </a:r>
            <a:endParaRPr lang="en-GB" dirty="0">
              <a:solidFill>
                <a:schemeClr val="accent2">
                  <a:lumMod val="60000"/>
                  <a:lumOff val="40000"/>
                </a:schemeClr>
              </a:solidFill>
            </a:endParaRPr>
          </a:p>
        </p:txBody>
      </p:sp>
      <p:sp>
        <p:nvSpPr>
          <p:cNvPr id="3" name="Content Placeholder 2"/>
          <p:cNvSpPr>
            <a:spLocks noGrp="1"/>
          </p:cNvSpPr>
          <p:nvPr>
            <p:ph idx="1"/>
          </p:nvPr>
        </p:nvSpPr>
        <p:spPr>
          <a:xfrm>
            <a:off x="685800" y="1772816"/>
            <a:ext cx="7848600" cy="4094584"/>
          </a:xfrm>
        </p:spPr>
        <p:txBody>
          <a:bodyPr/>
          <a:lstStyle/>
          <a:p>
            <a:r>
              <a:rPr lang="en-GB" sz="2400" dirty="0"/>
              <a:t>There can be a wide range of </a:t>
            </a:r>
            <a:r>
              <a:rPr lang="en-GB" sz="2400" dirty="0" smtClean="0"/>
              <a:t>uncooperative </a:t>
            </a:r>
            <a:r>
              <a:rPr lang="en-GB" sz="2400" dirty="0"/>
              <a:t>behaviour by families towards professionals </a:t>
            </a:r>
            <a:endParaRPr lang="en-GB" sz="2400" dirty="0" smtClean="0"/>
          </a:p>
          <a:p>
            <a:endParaRPr lang="en-GB" sz="2400" dirty="0" smtClean="0"/>
          </a:p>
          <a:p>
            <a:r>
              <a:rPr lang="en-GB" sz="2400" kern="1200" dirty="0" smtClean="0"/>
              <a:t>Four </a:t>
            </a:r>
            <a:r>
              <a:rPr lang="en-GB" sz="2400" kern="1200" dirty="0"/>
              <a:t>types of </a:t>
            </a:r>
            <a:r>
              <a:rPr lang="en-GB" sz="2400" kern="1200" dirty="0" smtClean="0"/>
              <a:t>uncooperativeness:</a:t>
            </a:r>
          </a:p>
          <a:p>
            <a:pPr lvl="1"/>
            <a:r>
              <a:rPr lang="en-GB" sz="2400" kern="1200" dirty="0" smtClean="0"/>
              <a:t>Ambivalence</a:t>
            </a:r>
          </a:p>
          <a:p>
            <a:pPr lvl="1"/>
            <a:r>
              <a:rPr lang="en-GB" sz="2400" kern="1200" dirty="0" smtClean="0"/>
              <a:t>Avoidance</a:t>
            </a:r>
          </a:p>
          <a:p>
            <a:pPr lvl="1"/>
            <a:r>
              <a:rPr lang="en-GB" sz="2400" kern="1200" dirty="0" smtClean="0"/>
              <a:t>Confrontation</a:t>
            </a:r>
          </a:p>
          <a:p>
            <a:pPr lvl="1"/>
            <a:r>
              <a:rPr lang="en-GB" sz="2400" kern="1200" dirty="0" smtClean="0"/>
              <a:t>Violence</a:t>
            </a:r>
          </a:p>
          <a:p>
            <a:pPr lvl="1"/>
            <a:endParaRPr lang="en-GB" sz="2400" kern="1200" dirty="0"/>
          </a:p>
          <a:p>
            <a:r>
              <a:rPr lang="en-GB" sz="2400" kern="1200" dirty="0" smtClean="0">
                <a:solidFill>
                  <a:schemeClr val="accent2">
                    <a:lumMod val="60000"/>
                    <a:lumOff val="40000"/>
                  </a:schemeClr>
                </a:solidFill>
              </a:rPr>
              <a:t>Number of reasons why families may be uncooperative </a:t>
            </a:r>
            <a:r>
              <a:rPr lang="en-GB" sz="2400" i="1" kern="1200" dirty="0" smtClean="0">
                <a:solidFill>
                  <a:schemeClr val="accent2">
                    <a:lumMod val="60000"/>
                    <a:lumOff val="40000"/>
                  </a:schemeClr>
                </a:solidFill>
              </a:rPr>
              <a:t>(discuss)</a:t>
            </a:r>
          </a:p>
          <a:p>
            <a:pPr lvl="1"/>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51</a:t>
            </a:fld>
            <a:endParaRPr lang="en-US">
              <a:solidFill>
                <a:srgbClr val="000000"/>
              </a:solidFill>
            </a:endParaRPr>
          </a:p>
        </p:txBody>
      </p:sp>
    </p:spTree>
    <p:extLst>
      <p:ext uri="{BB962C8B-B14F-4D97-AF65-F5344CB8AC3E}">
        <p14:creationId xmlns:p14="http://schemas.microsoft.com/office/powerpoint/2010/main" val="3144878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152128"/>
          </a:xfrm>
        </p:spPr>
        <p:txBody>
          <a:bodyPr/>
          <a:lstStyle/>
          <a:p>
            <a:r>
              <a:rPr lang="en-GB" dirty="0" smtClean="0">
                <a:solidFill>
                  <a:srgbClr val="FF0000"/>
                </a:solidFill>
              </a:rPr>
              <a:t>Cultural issues to consider:</a:t>
            </a:r>
            <a:endParaRPr lang="en-GB" dirty="0">
              <a:solidFill>
                <a:srgbClr val="FF0000"/>
              </a:solidFill>
            </a:endParaRPr>
          </a:p>
        </p:txBody>
      </p:sp>
      <p:sp>
        <p:nvSpPr>
          <p:cNvPr id="3" name="Content Placeholder 2"/>
          <p:cNvSpPr>
            <a:spLocks noGrp="1"/>
          </p:cNvSpPr>
          <p:nvPr>
            <p:ph idx="1"/>
          </p:nvPr>
        </p:nvSpPr>
        <p:spPr>
          <a:xfrm>
            <a:off x="685800" y="1628800"/>
            <a:ext cx="7848600" cy="4238600"/>
          </a:xfrm>
        </p:spPr>
        <p:txBody>
          <a:bodyPr/>
          <a:lstStyle/>
          <a:p>
            <a:pPr marL="0" indent="0" algn="just">
              <a:buNone/>
            </a:pPr>
            <a:r>
              <a:rPr lang="en-GB" dirty="0"/>
              <a:t>Professionals should seek </a:t>
            </a:r>
            <a:r>
              <a:rPr lang="en-GB" dirty="0" smtClean="0"/>
              <a:t>advice to gain a </a:t>
            </a:r>
            <a:r>
              <a:rPr lang="en-GB" dirty="0"/>
              <a:t>better understanding, when there is a possibility that cultural factors are making a family resistant to having professionals involved. Professionals should be: </a:t>
            </a:r>
          </a:p>
          <a:p>
            <a:pPr lvl="1" algn="just"/>
            <a:r>
              <a:rPr lang="en-GB" dirty="0" smtClean="0"/>
              <a:t>Aware </a:t>
            </a:r>
            <a:r>
              <a:rPr lang="en-GB" dirty="0"/>
              <a:t>of dates of the key religious events and </a:t>
            </a:r>
            <a:r>
              <a:rPr lang="en-GB" dirty="0" smtClean="0"/>
              <a:t>customs;</a:t>
            </a:r>
          </a:p>
          <a:p>
            <a:pPr lvl="1" algn="just"/>
            <a:r>
              <a:rPr lang="en-GB" dirty="0" smtClean="0"/>
              <a:t>Aware </a:t>
            </a:r>
            <a:r>
              <a:rPr lang="en-GB" dirty="0"/>
              <a:t>of the cultural implications of gender; </a:t>
            </a:r>
          </a:p>
          <a:p>
            <a:pPr lvl="1" algn="just"/>
            <a:r>
              <a:rPr lang="en-GB" dirty="0" smtClean="0"/>
              <a:t>Acknowledge </a:t>
            </a:r>
            <a:r>
              <a:rPr lang="en-GB" dirty="0"/>
              <a:t>cultural sensitivities and taboos e.g. dress codes. </a:t>
            </a:r>
          </a:p>
          <a:p>
            <a:pPr marL="0" indent="0" algn="just">
              <a:buNone/>
            </a:pPr>
            <a:endParaRPr lang="en-GB" dirty="0"/>
          </a:p>
          <a:p>
            <a:pPr marL="0" indent="0" algn="just">
              <a:buNone/>
            </a:pPr>
            <a:r>
              <a:rPr lang="en-GB" dirty="0"/>
              <a:t>Professionals may consider asking for advice from local experts, who have links with the culture. In such discussions the confidentiality of the family concerned must be </a:t>
            </a:r>
            <a:r>
              <a:rPr lang="en-GB" dirty="0" smtClean="0"/>
              <a:t>respected</a:t>
            </a:r>
            <a:r>
              <a:rPr lang="en-GB" dirty="0"/>
              <a:t> </a:t>
            </a:r>
            <a:r>
              <a:rPr lang="en-GB" i="1" dirty="0" smtClean="0"/>
              <a:t>(be aware of the potential risks with this where there may be concerns around forced marriage)</a:t>
            </a:r>
            <a:endParaRPr lang="en-GB" i="1"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52</a:t>
            </a:fld>
            <a:endParaRPr lang="en-US">
              <a:solidFill>
                <a:srgbClr val="000000"/>
              </a:solidFill>
            </a:endParaRPr>
          </a:p>
        </p:txBody>
      </p:sp>
    </p:spTree>
    <p:extLst>
      <p:ext uri="{BB962C8B-B14F-4D97-AF65-F5344CB8AC3E}">
        <p14:creationId xmlns:p14="http://schemas.microsoft.com/office/powerpoint/2010/main" val="2490371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008112"/>
          </a:xfrm>
        </p:spPr>
        <p:txBody>
          <a:bodyPr/>
          <a:lstStyle/>
          <a:p>
            <a:r>
              <a:rPr lang="en-GB" dirty="0" smtClean="0">
                <a:solidFill>
                  <a:srgbClr val="FF0000"/>
                </a:solidFill>
              </a:rPr>
              <a:t>Key documents:</a:t>
            </a:r>
            <a:endParaRPr lang="en-GB" dirty="0">
              <a:solidFill>
                <a:srgbClr val="FF0000"/>
              </a:solidFill>
            </a:endParaRPr>
          </a:p>
        </p:txBody>
      </p:sp>
      <p:sp>
        <p:nvSpPr>
          <p:cNvPr id="3" name="Content Placeholder 2"/>
          <p:cNvSpPr>
            <a:spLocks noGrp="1"/>
          </p:cNvSpPr>
          <p:nvPr>
            <p:ph idx="1"/>
          </p:nvPr>
        </p:nvSpPr>
        <p:spPr>
          <a:xfrm>
            <a:off x="685800" y="1556792"/>
            <a:ext cx="7848600" cy="4310608"/>
          </a:xfrm>
        </p:spPr>
        <p:txBody>
          <a:bodyPr/>
          <a:lstStyle/>
          <a:p>
            <a:pPr lvl="0"/>
            <a:endParaRPr lang="en-US" sz="2400" dirty="0" smtClean="0">
              <a:solidFill>
                <a:srgbClr val="000000"/>
              </a:solidFill>
            </a:endParaRPr>
          </a:p>
          <a:p>
            <a:pPr lvl="0"/>
            <a:r>
              <a:rPr lang="en-GB" sz="2400" dirty="0" smtClean="0">
                <a:solidFill>
                  <a:srgbClr val="000000"/>
                </a:solidFill>
                <a:hlinkClick r:id="rId3"/>
              </a:rPr>
              <a:t>Keeping Children Safe in Education</a:t>
            </a:r>
            <a:r>
              <a:rPr lang="en-GB" sz="2400" dirty="0" smtClean="0">
                <a:solidFill>
                  <a:srgbClr val="000000"/>
                </a:solidFill>
              </a:rPr>
              <a:t>  </a:t>
            </a:r>
            <a:r>
              <a:rPr lang="en-US" sz="2400" dirty="0" smtClean="0">
                <a:solidFill>
                  <a:srgbClr val="000000"/>
                </a:solidFill>
              </a:rPr>
              <a:t>(</a:t>
            </a:r>
            <a:r>
              <a:rPr lang="en-US" sz="2400" dirty="0" err="1" smtClean="0">
                <a:solidFill>
                  <a:srgbClr val="000000"/>
                </a:solidFill>
              </a:rPr>
              <a:t>DfE</a:t>
            </a:r>
            <a:r>
              <a:rPr lang="en-US" sz="2400" dirty="0">
                <a:solidFill>
                  <a:srgbClr val="000000"/>
                </a:solidFill>
              </a:rPr>
              <a:t>, </a:t>
            </a:r>
            <a:r>
              <a:rPr lang="en-GB" sz="2400" dirty="0">
                <a:solidFill>
                  <a:srgbClr val="000000"/>
                </a:solidFill>
              </a:rPr>
              <a:t>September 2016)</a:t>
            </a:r>
          </a:p>
          <a:p>
            <a:endParaRPr lang="en-GB" sz="2400" dirty="0"/>
          </a:p>
          <a:p>
            <a:r>
              <a:rPr lang="en-US" sz="2400" dirty="0" smtClean="0">
                <a:hlinkClick r:id="rId4"/>
              </a:rPr>
              <a:t>SET Procedures</a:t>
            </a:r>
            <a:r>
              <a:rPr lang="en-US" sz="2400" dirty="0" smtClean="0"/>
              <a:t>   (ESCB</a:t>
            </a:r>
            <a:r>
              <a:rPr lang="en-US" sz="2400" dirty="0"/>
              <a:t>, </a:t>
            </a:r>
            <a:r>
              <a:rPr lang="en-US" sz="2400" dirty="0" smtClean="0"/>
              <a:t>2017) </a:t>
            </a:r>
            <a:endParaRPr lang="en-GB" sz="2400" dirty="0"/>
          </a:p>
          <a:p>
            <a:endParaRPr lang="en-GB" sz="2400" dirty="0"/>
          </a:p>
          <a:p>
            <a:r>
              <a:rPr lang="en-US" sz="2400" u="sng" dirty="0">
                <a:hlinkClick r:id="rId5"/>
              </a:rPr>
              <a:t>Working Together to Safeguard Children</a:t>
            </a:r>
            <a:r>
              <a:rPr lang="en-GB" sz="2400" dirty="0"/>
              <a:t> </a:t>
            </a:r>
            <a:r>
              <a:rPr lang="en-US" sz="2400" dirty="0"/>
              <a:t>(HM Government, March 2015</a:t>
            </a:r>
            <a:r>
              <a:rPr lang="en-US" sz="2400" dirty="0" smtClean="0"/>
              <a:t>)</a:t>
            </a:r>
          </a:p>
          <a:p>
            <a:endParaRPr lang="en-US" sz="2400" dirty="0"/>
          </a:p>
          <a:p>
            <a:r>
              <a:rPr lang="en-GB" sz="2400" dirty="0" smtClean="0">
                <a:hlinkClick r:id="rId6"/>
              </a:rPr>
              <a:t>What To Do If You’re Worried a Child is Being Abused ( HMG, March 2015)</a:t>
            </a:r>
            <a:endParaRPr lang="en-GB" sz="2400" dirty="0" smtClean="0"/>
          </a:p>
          <a:p>
            <a:endParaRPr lang="en-GB" sz="2400"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53</a:t>
            </a:fld>
            <a:endParaRPr lang="en-US">
              <a:solidFill>
                <a:srgbClr val="000000"/>
              </a:solidFill>
            </a:endParaRPr>
          </a:p>
        </p:txBody>
      </p:sp>
    </p:spTree>
    <p:extLst>
      <p:ext uri="{BB962C8B-B14F-4D97-AF65-F5344CB8AC3E}">
        <p14:creationId xmlns:p14="http://schemas.microsoft.com/office/powerpoint/2010/main" val="3394263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7848600" cy="1008112"/>
          </a:xfrm>
        </p:spPr>
        <p:txBody>
          <a:bodyPr/>
          <a:lstStyle/>
          <a:p>
            <a:r>
              <a:rPr lang="en-GB" dirty="0" smtClean="0">
                <a:solidFill>
                  <a:srgbClr val="FF0000"/>
                </a:solidFill>
              </a:rPr>
              <a:t>Key documents:</a:t>
            </a:r>
            <a:endParaRPr lang="en-GB" dirty="0">
              <a:solidFill>
                <a:srgbClr val="FF0000"/>
              </a:solidFill>
            </a:endParaRPr>
          </a:p>
        </p:txBody>
      </p:sp>
      <p:sp>
        <p:nvSpPr>
          <p:cNvPr id="3" name="Content Placeholder 2"/>
          <p:cNvSpPr>
            <a:spLocks noGrp="1"/>
          </p:cNvSpPr>
          <p:nvPr>
            <p:ph idx="1"/>
          </p:nvPr>
        </p:nvSpPr>
        <p:spPr>
          <a:xfrm>
            <a:off x="685800" y="1556792"/>
            <a:ext cx="7848600" cy="4310608"/>
          </a:xfrm>
        </p:spPr>
        <p:txBody>
          <a:bodyPr/>
          <a:lstStyle/>
          <a:p>
            <a:pPr marL="0" indent="0">
              <a:buNone/>
            </a:pPr>
            <a:r>
              <a:rPr lang="en-GB" sz="2400" u="sng" dirty="0">
                <a:hlinkClick r:id="rId3"/>
              </a:rPr>
              <a:t>Inspecting Safeguarding in Early Years, Schools and Skills Settings (Ofsted, 2016)</a:t>
            </a:r>
            <a:r>
              <a:rPr lang="en-GB" sz="2400" dirty="0"/>
              <a:t> </a:t>
            </a:r>
            <a:r>
              <a:rPr lang="en-GB" sz="2400" dirty="0" smtClean="0"/>
              <a:t> </a:t>
            </a:r>
          </a:p>
          <a:p>
            <a:pPr marL="0" indent="0">
              <a:buNone/>
            </a:pPr>
            <a:endParaRPr lang="en-GB" sz="2400" dirty="0"/>
          </a:p>
          <a:p>
            <a:pPr marL="0" indent="0">
              <a:buNone/>
            </a:pPr>
            <a:r>
              <a:rPr lang="en-GB" sz="2400" dirty="0">
                <a:hlinkClick r:id="rId4"/>
              </a:rPr>
              <a:t>PREVENT Duty Guidance (HMG, 2015)</a:t>
            </a:r>
            <a:r>
              <a:rPr lang="en-GB" sz="2400" dirty="0"/>
              <a:t> - Counter-Terrorism and Security Act 2015 </a:t>
            </a:r>
          </a:p>
          <a:p>
            <a:pPr marL="0" indent="0">
              <a:buNone/>
            </a:pPr>
            <a:endParaRPr lang="en-GB" sz="2400" dirty="0" smtClean="0"/>
          </a:p>
          <a:p>
            <a:pPr marL="0" indent="0">
              <a:buNone/>
            </a:pPr>
            <a:r>
              <a:rPr lang="en-GB" sz="2400" u="sng" dirty="0">
                <a:hlinkClick r:id="rId5"/>
              </a:rPr>
              <a:t>Sexting in schools and colleges: responding to incidents and safeguarding young </a:t>
            </a:r>
            <a:r>
              <a:rPr lang="en-GB" sz="2400" u="sng" dirty="0" smtClean="0">
                <a:hlinkClick r:id="rId5"/>
              </a:rPr>
              <a:t>people</a:t>
            </a:r>
            <a:r>
              <a:rPr lang="en-GB" sz="2400" u="sng" dirty="0" smtClean="0"/>
              <a:t> </a:t>
            </a:r>
            <a:r>
              <a:rPr lang="en-GB" sz="2400" dirty="0"/>
              <a:t>(</a:t>
            </a:r>
            <a:r>
              <a:rPr lang="en-GB" sz="2400" dirty="0" smtClean="0"/>
              <a:t>UKCCIS, 2016)</a:t>
            </a:r>
          </a:p>
          <a:p>
            <a:pPr marL="0" indent="0">
              <a:buNone/>
            </a:pPr>
            <a:endParaRPr lang="en-GB" sz="2400" dirty="0"/>
          </a:p>
          <a:p>
            <a:pPr marL="0" indent="0">
              <a:buNone/>
            </a:pPr>
            <a:r>
              <a:rPr lang="en-GB" sz="2400" u="sng">
                <a:hlinkClick r:id="rId6"/>
              </a:rPr>
              <a:t>Effective Support for Children and Families in Essex (ESCB, 2017)</a:t>
            </a:r>
            <a:r>
              <a:rPr lang="en-GB" sz="2400" smtClean="0"/>
              <a:t> </a:t>
            </a:r>
            <a:endParaRPr lang="en-GB" sz="2400" dirty="0" smtClean="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54</a:t>
            </a:fld>
            <a:endParaRPr lang="en-US">
              <a:solidFill>
                <a:srgbClr val="000000"/>
              </a:solidFill>
            </a:endParaRPr>
          </a:p>
        </p:txBody>
      </p:sp>
    </p:spTree>
    <p:extLst>
      <p:ext uri="{BB962C8B-B14F-4D97-AF65-F5344CB8AC3E}">
        <p14:creationId xmlns:p14="http://schemas.microsoft.com/office/powerpoint/2010/main" val="4026335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012974"/>
          </a:xfrm>
        </p:spPr>
        <p:txBody>
          <a:bodyPr>
            <a:normAutofit fontScale="90000"/>
          </a:bodyPr>
          <a:lstStyle/>
          <a:p>
            <a:pPr algn="l"/>
            <a:r>
              <a:rPr lang="en-GB" dirty="0" smtClean="0">
                <a:solidFill>
                  <a:srgbClr val="FF0000"/>
                </a:solidFill>
                <a:latin typeface="Arial" panose="020B0604020202020204" pitchFamily="34" charset="0"/>
                <a:cs typeface="Arial" panose="020B0604020202020204" pitchFamily="34" charset="0"/>
              </a:rPr>
              <a:t/>
            </a:r>
            <a:br>
              <a:rPr lang="en-GB" dirty="0" smtClean="0">
                <a:solidFill>
                  <a:srgbClr val="FF0000"/>
                </a:solidFill>
                <a:latin typeface="Arial" panose="020B0604020202020204" pitchFamily="34" charset="0"/>
                <a:cs typeface="Arial" panose="020B0604020202020204" pitchFamily="34" charset="0"/>
              </a:rPr>
            </a:br>
            <a:r>
              <a:rPr lang="en-GB" sz="4000" dirty="0" smtClean="0">
                <a:solidFill>
                  <a:srgbClr val="FF0000"/>
                </a:solidFill>
                <a:latin typeface="Arial" panose="020B0604020202020204" pitchFamily="34" charset="0"/>
                <a:cs typeface="Arial" panose="020B0604020202020204" pitchFamily="34" charset="0"/>
              </a:rPr>
              <a:t>Essex School </a:t>
            </a:r>
            <a:r>
              <a:rPr lang="en-GB" sz="4000" dirty="0" err="1" smtClean="0">
                <a:solidFill>
                  <a:srgbClr val="FF0000"/>
                </a:solidFill>
                <a:latin typeface="Arial" panose="020B0604020202020204" pitchFamily="34" charset="0"/>
                <a:cs typeface="Arial" panose="020B0604020202020204" pitchFamily="34" charset="0"/>
              </a:rPr>
              <a:t>Infolink</a:t>
            </a:r>
            <a:r>
              <a:rPr lang="en-GB" sz="4000" dirty="0" smtClean="0">
                <a:solidFill>
                  <a:srgbClr val="FF0000"/>
                </a:solidFill>
                <a:latin typeface="Arial" panose="020B0604020202020204" pitchFamily="34" charset="0"/>
                <a:cs typeface="Arial" panose="020B0604020202020204" pitchFamily="34" charset="0"/>
              </a:rPr>
              <a:t> (ESI) </a:t>
            </a:r>
            <a:r>
              <a:rPr lang="en-GB" sz="4000" dirty="0">
                <a:solidFill>
                  <a:srgbClr val="FF0000"/>
                </a:solidFill>
                <a:latin typeface="Arial" panose="020B0604020202020204" pitchFamily="34" charset="0"/>
                <a:cs typeface="Arial" panose="020B0604020202020204" pitchFamily="34" charset="0"/>
              </a:rPr>
              <a:t>Safeguarding page</a:t>
            </a:r>
            <a:r>
              <a:rPr lang="en-GB" dirty="0">
                <a:solidFill>
                  <a:srgbClr val="FF0000"/>
                </a:solidFill>
                <a:latin typeface="Arial" panose="020B0604020202020204" pitchFamily="34" charset="0"/>
                <a:cs typeface="Arial" panose="020B0604020202020204" pitchFamily="34" charset="0"/>
              </a:rPr>
              <a:t/>
            </a:r>
            <a:br>
              <a:rPr lang="en-GB" dirty="0">
                <a:solidFill>
                  <a:srgbClr val="FF0000"/>
                </a:solidFill>
                <a:latin typeface="Arial" panose="020B0604020202020204" pitchFamily="34" charset="0"/>
                <a:cs typeface="Arial" panose="020B0604020202020204" pitchFamily="34" charset="0"/>
              </a:rPr>
            </a:b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700808"/>
            <a:ext cx="4038600" cy="4248471"/>
          </a:xfrm>
        </p:spPr>
        <p:txBody>
          <a:bodyPr>
            <a:normAutofit fontScale="92500" lnSpcReduction="10000"/>
          </a:bodyPr>
          <a:lstStyle/>
          <a:p>
            <a:r>
              <a:rPr lang="en-GB" dirty="0" smtClean="0">
                <a:latin typeface="Arial" panose="020B0604020202020204" pitchFamily="34" charset="0"/>
                <a:cs typeface="Arial" panose="020B0604020202020204" pitchFamily="34" charset="0"/>
              </a:rPr>
              <a:t>Model Child Protection Policy</a:t>
            </a:r>
          </a:p>
          <a:p>
            <a:r>
              <a:rPr lang="en-GB" dirty="0" smtClean="0">
                <a:latin typeface="Arial" panose="020B0604020202020204" pitchFamily="34" charset="0"/>
                <a:cs typeface="Arial" panose="020B0604020202020204" pitchFamily="34" charset="0"/>
              </a:rPr>
              <a:t>Level 2 training programme</a:t>
            </a:r>
          </a:p>
          <a:p>
            <a:r>
              <a:rPr lang="en-GB" dirty="0" smtClean="0">
                <a:latin typeface="Arial" panose="020B0604020202020204" pitchFamily="34" charset="0"/>
                <a:cs typeface="Arial" panose="020B0604020202020204" pitchFamily="34" charset="0"/>
              </a:rPr>
              <a:t>Information on CSE</a:t>
            </a:r>
          </a:p>
          <a:p>
            <a:r>
              <a:rPr lang="en-GB" dirty="0" smtClean="0">
                <a:latin typeface="Arial" panose="020B0604020202020204" pitchFamily="34" charset="0"/>
                <a:cs typeface="Arial" panose="020B0604020202020204" pitchFamily="34" charset="0"/>
              </a:rPr>
              <a:t>Information on PREVENT</a:t>
            </a:r>
          </a:p>
          <a:p>
            <a:r>
              <a:rPr lang="en-GB" dirty="0" smtClean="0">
                <a:latin typeface="Arial" panose="020B0604020202020204" pitchFamily="34" charset="0"/>
                <a:cs typeface="Arial" panose="020B0604020202020204" pitchFamily="34" charset="0"/>
              </a:rPr>
              <a:t>Training opportunities</a:t>
            </a:r>
          </a:p>
          <a:p>
            <a:r>
              <a:rPr lang="en-GB" dirty="0" smtClean="0">
                <a:latin typeface="Arial" panose="020B0604020202020204" pitchFamily="34" charset="0"/>
                <a:cs typeface="Arial" panose="020B0604020202020204" pitchFamily="34" charset="0"/>
              </a:rPr>
              <a:t>Key documents and useful resources</a:t>
            </a:r>
          </a:p>
        </p:txBody>
      </p:sp>
      <p:sp>
        <p:nvSpPr>
          <p:cNvPr id="4" name="Content Placeholder 3"/>
          <p:cNvSpPr>
            <a:spLocks noGrp="1"/>
          </p:cNvSpPr>
          <p:nvPr>
            <p:ph sz="half" idx="2"/>
          </p:nvPr>
        </p:nvSpPr>
        <p:spPr>
          <a:xfrm>
            <a:off x="4648200" y="1700809"/>
            <a:ext cx="4038600" cy="4176464"/>
          </a:xfrm>
        </p:spPr>
        <p:txBody>
          <a:bodyPr>
            <a:normAutofit fontScale="92500" lnSpcReduction="10000"/>
          </a:bodyPr>
          <a:lstStyle/>
          <a:p>
            <a:r>
              <a:rPr lang="en-GB" dirty="0" smtClean="0">
                <a:latin typeface="Arial" panose="020B0604020202020204" pitchFamily="34" charset="0"/>
                <a:cs typeface="Arial" panose="020B0604020202020204" pitchFamily="34" charset="0"/>
              </a:rPr>
              <a:t>Safeguarding Audit</a:t>
            </a:r>
          </a:p>
          <a:p>
            <a:r>
              <a:rPr lang="en-GB" dirty="0" smtClean="0">
                <a:latin typeface="Arial" panose="020B0604020202020204" pitchFamily="34" charset="0"/>
                <a:cs typeface="Arial" panose="020B0604020202020204" pitchFamily="34" charset="0"/>
              </a:rPr>
              <a:t>Termly briefings</a:t>
            </a:r>
          </a:p>
          <a:p>
            <a:r>
              <a:rPr lang="en-GB" dirty="0" smtClean="0">
                <a:latin typeface="Arial" panose="020B0604020202020204" pitchFamily="34" charset="0"/>
                <a:cs typeface="Arial" panose="020B0604020202020204" pitchFamily="34" charset="0"/>
              </a:rPr>
              <a:t>How to make a child protection referral</a:t>
            </a:r>
          </a:p>
          <a:p>
            <a:r>
              <a:rPr lang="en-GB" dirty="0" smtClean="0">
                <a:latin typeface="Arial" panose="020B0604020202020204" pitchFamily="34" charset="0"/>
                <a:cs typeface="Arial" panose="020B0604020202020204" pitchFamily="34" charset="0"/>
              </a:rPr>
              <a:t>How to manage allegations against members of the workforce</a:t>
            </a:r>
          </a:p>
          <a:p>
            <a:r>
              <a:rPr lang="en-GB" dirty="0" smtClean="0">
                <a:latin typeface="Arial" panose="020B0604020202020204" pitchFamily="34" charset="0"/>
                <a:cs typeface="Arial" panose="020B0604020202020204" pitchFamily="34" charset="0"/>
              </a:rPr>
              <a:t>Templates for reporting and recording concerns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5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bad754df-7e08-4f3a-9934-e29ca2cef85d@eurprd02.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rot="10800000">
            <a:off x="1524000" y="1143000"/>
            <a:ext cx="6096000" cy="4572000"/>
          </a:xfrm>
          <a:prstGeom prst="rect">
            <a:avLst/>
          </a:prstGeom>
          <a:noFill/>
          <a:ln>
            <a:noFill/>
          </a:ln>
        </p:spPr>
      </p:pic>
    </p:spTree>
    <p:extLst>
      <p:ext uri="{BB962C8B-B14F-4D97-AF65-F5344CB8AC3E}">
        <p14:creationId xmlns:p14="http://schemas.microsoft.com/office/powerpoint/2010/main" val="3027605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Arial" panose="020B0604020202020204" pitchFamily="34" charset="0"/>
                <a:cs typeface="Arial" panose="020B0604020202020204" pitchFamily="34" charset="0"/>
              </a:rPr>
              <a:t>‘Working Together’ (March 2015</a:t>
            </a:r>
            <a:r>
              <a:rPr lang="en-GB" dirty="0" smtClean="0">
                <a:solidFill>
                  <a:srgbClr val="FF0000"/>
                </a:solidFill>
              </a:rPr>
              <a:t>)</a:t>
            </a:r>
            <a:endParaRPr lang="en-GB" dirty="0">
              <a:solidFill>
                <a:srgbClr val="FF0000"/>
              </a:solidFill>
            </a:endParaRPr>
          </a:p>
        </p:txBody>
      </p:sp>
      <p:sp>
        <p:nvSpPr>
          <p:cNvPr id="3" name="Content Placeholder 2"/>
          <p:cNvSpPr>
            <a:spLocks noGrp="1"/>
          </p:cNvSpPr>
          <p:nvPr>
            <p:ph idx="1"/>
          </p:nvPr>
        </p:nvSpPr>
        <p:spPr>
          <a:xfrm>
            <a:off x="755576" y="2204864"/>
            <a:ext cx="7344816" cy="3921299"/>
          </a:xfrm>
        </p:spPr>
        <p:txBody>
          <a:bodyPr/>
          <a:lstStyle/>
          <a:p>
            <a:pPr marL="0" indent="0" algn="ctr">
              <a:buNone/>
            </a:pPr>
            <a:r>
              <a:rPr lang="en-US" sz="3200" b="1" i="1" dirty="0" smtClean="0">
                <a:solidFill>
                  <a:srgbClr val="000000"/>
                </a:solidFill>
                <a:latin typeface="Arial" panose="020B0604020202020204" pitchFamily="34" charset="0"/>
                <a:cs typeface="Arial" panose="020B0604020202020204" pitchFamily="34" charset="0"/>
              </a:rPr>
              <a:t>“</a:t>
            </a:r>
            <a:r>
              <a:rPr lang="en-GB" b="1" i="1" dirty="0">
                <a:solidFill>
                  <a:srgbClr val="000000"/>
                </a:solidFill>
                <a:latin typeface="Arial" panose="020B0604020202020204" pitchFamily="34" charset="0"/>
                <a:cs typeface="Arial" panose="020B0604020202020204" pitchFamily="34" charset="0"/>
              </a:rPr>
              <a:t>effective safeguarding of children can only be achieved by putting children at the centre of the system, and by every individual and agency playing their full part, working together to meet the needs of our most vulnerable children.</a:t>
            </a:r>
            <a:r>
              <a:rPr lang="en-US" sz="3200" b="1" i="1" dirty="0" smtClean="0">
                <a:solidFill>
                  <a:srgbClr val="000000"/>
                </a:solidFill>
                <a:latin typeface="Arial" panose="020B0604020202020204" pitchFamily="34" charset="0"/>
                <a:cs typeface="Arial" panose="020B0604020202020204" pitchFamily="34" charset="0"/>
              </a:rPr>
              <a:t>”</a:t>
            </a:r>
            <a:endParaRPr lang="en-US" sz="3200" b="1"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48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224136"/>
          </a:xfrm>
        </p:spPr>
        <p:txBody>
          <a:bodyPr>
            <a:normAutofit fontScale="90000"/>
          </a:bodyPr>
          <a:lstStyle/>
          <a:p>
            <a:r>
              <a:rPr lang="en-GB" dirty="0" smtClean="0">
                <a:solidFill>
                  <a:srgbClr val="FF0000"/>
                </a:solidFill>
                <a:latin typeface="Arial" panose="020B0604020202020204" pitchFamily="34" charset="0"/>
                <a:cs typeface="Arial" panose="020B0604020202020204" pitchFamily="34" charset="0"/>
              </a:rPr>
              <a:t>Contact for Safeguarding Adviser to Schools:</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pPr marL="0" indent="0" algn="ctr">
              <a:buNone/>
            </a:pPr>
            <a:r>
              <a:rPr lang="en-GB" sz="3200" dirty="0" smtClean="0">
                <a:latin typeface="Arial" panose="020B0604020202020204" pitchFamily="34" charset="0"/>
                <a:cs typeface="Arial" panose="020B0604020202020204" pitchFamily="34" charset="0"/>
                <a:hlinkClick r:id="rId3"/>
              </a:rPr>
              <a:t>jo.barclay@essex.gov.uk</a:t>
            </a:r>
            <a:endParaRPr lang="en-GB" sz="3200" dirty="0" smtClean="0">
              <a:latin typeface="Arial" panose="020B0604020202020204" pitchFamily="34" charset="0"/>
              <a:cs typeface="Arial" panose="020B0604020202020204" pitchFamily="34" charset="0"/>
            </a:endParaRPr>
          </a:p>
          <a:p>
            <a:pPr marL="0" indent="0" algn="ctr">
              <a:buNone/>
            </a:pPr>
            <a:endParaRPr lang="en-GB" sz="3200" dirty="0" smtClean="0">
              <a:latin typeface="Arial" panose="020B0604020202020204" pitchFamily="34" charset="0"/>
              <a:cs typeface="Arial" panose="020B0604020202020204" pitchFamily="34" charset="0"/>
            </a:endParaRPr>
          </a:p>
          <a:p>
            <a:pPr marL="0" indent="0" algn="ctr">
              <a:buNone/>
            </a:pPr>
            <a:r>
              <a:rPr lang="en-GB" sz="3200" dirty="0" smtClean="0">
                <a:latin typeface="Arial" panose="020B0604020202020204" pitchFamily="34" charset="0"/>
                <a:cs typeface="Arial" panose="020B0604020202020204" pitchFamily="34" charset="0"/>
              </a:rPr>
              <a:t>033301 31078</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a:solidFill>
                  <a:srgbClr val="FF0000"/>
                </a:solidFill>
                <a:latin typeface="Arial" panose="020B0604020202020204" pitchFamily="34" charset="0"/>
                <a:cs typeface="Arial" panose="020B0604020202020204" pitchFamily="34" charset="0"/>
                <a:hlinkClick r:id="rId4"/>
              </a:rPr>
              <a:t>http://</a:t>
            </a:r>
            <a:r>
              <a:rPr lang="en-GB" dirty="0" smtClean="0">
                <a:solidFill>
                  <a:srgbClr val="FF0000"/>
                </a:solidFill>
                <a:latin typeface="Arial" panose="020B0604020202020204" pitchFamily="34" charset="0"/>
                <a:cs typeface="Arial" panose="020B0604020202020204" pitchFamily="34" charset="0"/>
                <a:hlinkClick r:id="rId4"/>
              </a:rPr>
              <a:t>schools.essex.gov.uk/Pages/EssexSchoolsInfolink.aspx</a:t>
            </a:r>
            <a:r>
              <a:rPr lang="en-GB" dirty="0" smtClean="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
            </a:r>
            <a:br>
              <a:rPr lang="en-GB" dirty="0">
                <a:solidFill>
                  <a:srgbClr val="FF0000"/>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35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Safeguarding leads in school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Read and keep up to date with Safeguarding </a:t>
            </a:r>
            <a:r>
              <a:rPr lang="en-GB" dirty="0" smtClean="0"/>
              <a:t>policy </a:t>
            </a:r>
          </a:p>
          <a:p>
            <a:pPr marL="0" indent="0">
              <a:buNone/>
            </a:pPr>
            <a:r>
              <a:rPr lang="en-GB" dirty="0" smtClean="0">
                <a:solidFill>
                  <a:schemeClr val="accent2">
                    <a:lumMod val="60000"/>
                    <a:lumOff val="40000"/>
                  </a:schemeClr>
                </a:solidFill>
              </a:rPr>
              <a:t>Please share any concerns every body has a responsibility for safeguarding </a:t>
            </a:r>
            <a:endParaRPr lang="en-GB" dirty="0">
              <a:solidFill>
                <a:schemeClr val="accent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82829776"/>
              </p:ext>
            </p:extLst>
          </p:nvPr>
        </p:nvGraphicFramePr>
        <p:xfrm>
          <a:off x="1637665" y="1600200"/>
          <a:ext cx="5868670" cy="3004661"/>
        </p:xfrm>
        <a:graphic>
          <a:graphicData uri="http://schemas.openxmlformats.org/drawingml/2006/table">
            <a:tbl>
              <a:tblPr firstRow="1" firstCol="1" bandRow="1">
                <a:tableStyleId>{5C22544A-7EE6-4342-B048-85BDC9FD1C3A}</a:tableStyleId>
              </a:tblPr>
              <a:tblGrid>
                <a:gridCol w="2934335">
                  <a:extLst>
                    <a:ext uri="{9D8B030D-6E8A-4147-A177-3AD203B41FA5}">
                      <a16:colId xmlns:a16="http://schemas.microsoft.com/office/drawing/2014/main" val="1128807637"/>
                    </a:ext>
                  </a:extLst>
                </a:gridCol>
                <a:gridCol w="2934335">
                  <a:extLst>
                    <a:ext uri="{9D8B030D-6E8A-4147-A177-3AD203B41FA5}">
                      <a16:colId xmlns:a16="http://schemas.microsoft.com/office/drawing/2014/main" val="246294907"/>
                    </a:ext>
                  </a:extLst>
                </a:gridCol>
              </a:tblGrid>
              <a:tr h="1172551">
                <a:tc>
                  <a:txBody>
                    <a:bodyPr/>
                    <a:lstStyle/>
                    <a:p>
                      <a:pPr>
                        <a:spcBef>
                          <a:spcPts val="225"/>
                        </a:spcBef>
                        <a:spcAft>
                          <a:spcPts val="225"/>
                        </a:spcAft>
                      </a:pPr>
                      <a:r>
                        <a:rPr lang="en-GB" sz="1200">
                          <a:effectLst/>
                        </a:rPr>
                        <a:t>DESIGNATED SAFEGUARDING LEAD:</a:t>
                      </a:r>
                    </a:p>
                    <a:p>
                      <a:pPr>
                        <a:spcBef>
                          <a:spcPts val="225"/>
                        </a:spcBef>
                        <a:spcAft>
                          <a:spcPts val="225"/>
                        </a:spcAft>
                      </a:pPr>
                      <a:r>
                        <a:rPr lang="en-GB" sz="1200">
                          <a:effectLst/>
                        </a:rPr>
                        <a:t> </a:t>
                      </a:r>
                    </a:p>
                    <a:p>
                      <a:pPr>
                        <a:spcBef>
                          <a:spcPts val="225"/>
                        </a:spcBef>
                        <a:spcAft>
                          <a:spcPts val="225"/>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25"/>
                        </a:spcBef>
                        <a:spcAft>
                          <a:spcPts val="225"/>
                        </a:spcAft>
                      </a:pPr>
                      <a:r>
                        <a:rPr lang="en-GB" sz="1200">
                          <a:effectLst/>
                        </a:rPr>
                        <a:t>Mrs M J Hall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884353"/>
                  </a:ext>
                </a:extLst>
              </a:tr>
              <a:tr h="1080945">
                <a:tc>
                  <a:txBody>
                    <a:bodyPr/>
                    <a:lstStyle/>
                    <a:p>
                      <a:pPr>
                        <a:spcBef>
                          <a:spcPts val="225"/>
                        </a:spcBef>
                        <a:spcAft>
                          <a:spcPts val="225"/>
                        </a:spcAft>
                      </a:pPr>
                      <a:r>
                        <a:rPr lang="en-GB" sz="1200" dirty="0">
                          <a:effectLst/>
                        </a:rPr>
                        <a:t>DEPUTY DESIGNATED SAFEGUARDING LEAD:</a:t>
                      </a:r>
                    </a:p>
                    <a:p>
                      <a:pPr>
                        <a:spcBef>
                          <a:spcPts val="225"/>
                        </a:spcBef>
                        <a:spcAft>
                          <a:spcPts val="225"/>
                        </a:spcAft>
                      </a:pPr>
                      <a:r>
                        <a:rPr lang="en-GB" sz="1200" dirty="0">
                          <a:effectLst/>
                        </a:rPr>
                        <a:t>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25"/>
                        </a:spcBef>
                        <a:spcAft>
                          <a:spcPts val="225"/>
                        </a:spcAft>
                      </a:pPr>
                      <a:r>
                        <a:rPr lang="en-GB" sz="1200">
                          <a:effectLst/>
                        </a:rPr>
                        <a:t>Mrs E McNally </a:t>
                      </a:r>
                    </a:p>
                    <a:p>
                      <a:pPr>
                        <a:spcBef>
                          <a:spcPts val="225"/>
                        </a:spcBef>
                        <a:spcAft>
                          <a:spcPts val="225"/>
                        </a:spcAft>
                      </a:pPr>
                      <a:r>
                        <a:rPr lang="en-GB" sz="1200">
                          <a:effectLst/>
                        </a:rPr>
                        <a:t>Mrs K Moy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1325572"/>
                  </a:ext>
                </a:extLst>
              </a:tr>
              <a:tr h="751165">
                <a:tc>
                  <a:txBody>
                    <a:bodyPr/>
                    <a:lstStyle/>
                    <a:p>
                      <a:pPr>
                        <a:spcBef>
                          <a:spcPts val="225"/>
                        </a:spcBef>
                        <a:spcAft>
                          <a:spcPts val="225"/>
                        </a:spcAft>
                      </a:pPr>
                      <a:r>
                        <a:rPr lang="en-GB" sz="1200">
                          <a:effectLst/>
                        </a:rPr>
                        <a:t>DESIGNATED SAFEGUARDING GOVERNOR:</a:t>
                      </a:r>
                    </a:p>
                    <a:p>
                      <a:pPr>
                        <a:spcBef>
                          <a:spcPts val="225"/>
                        </a:spcBef>
                        <a:spcAft>
                          <a:spcPts val="225"/>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25"/>
                        </a:spcBef>
                        <a:spcAft>
                          <a:spcPts val="225"/>
                        </a:spcAft>
                      </a:pPr>
                      <a:r>
                        <a:rPr lang="en-GB" sz="1200" dirty="0">
                          <a:effectLst/>
                        </a:rPr>
                        <a:t>Mrs E Bailey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4388443"/>
                  </a:ext>
                </a:extLst>
              </a:tr>
            </a:tbl>
          </a:graphicData>
        </a:graphic>
      </p:graphicFrame>
    </p:spTree>
    <p:extLst>
      <p:ext uri="{BB962C8B-B14F-4D97-AF65-F5344CB8AC3E}">
        <p14:creationId xmlns:p14="http://schemas.microsoft.com/office/powerpoint/2010/main" val="416561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D5C1E282-CC3D-4D5B-94A4-0920B70EF826}" type="slidenum">
              <a:rPr lang="en-US" sz="1400" smtClean="0">
                <a:solidFill>
                  <a:srgbClr val="D00F44"/>
                </a:solidFill>
                <a:latin typeface="Arial" pitchFamily="34" charset="0"/>
              </a:rPr>
              <a:pPr>
                <a:defRPr/>
              </a:pPr>
              <a:t>6</a:t>
            </a:fld>
            <a:endParaRPr lang="en-US" sz="1400" smtClean="0">
              <a:solidFill>
                <a:srgbClr val="000000"/>
              </a:solidFill>
              <a:latin typeface="Arial" pitchFamily="34" charset="0"/>
            </a:endParaRPr>
          </a:p>
        </p:txBody>
      </p:sp>
      <p:sp>
        <p:nvSpPr>
          <p:cNvPr id="15363" name="Rectangle 3"/>
          <p:cNvSpPr>
            <a:spLocks noGrp="1" noChangeArrowheads="1"/>
          </p:cNvSpPr>
          <p:nvPr>
            <p:ph type="body" sz="half" idx="1"/>
          </p:nvPr>
        </p:nvSpPr>
        <p:spPr>
          <a:xfrm>
            <a:off x="395536" y="1700808"/>
            <a:ext cx="8064896" cy="4248472"/>
          </a:xfrm>
        </p:spPr>
        <p:txBody>
          <a:bodyPr/>
          <a:lstStyle/>
          <a:p>
            <a:pPr>
              <a:defRPr/>
            </a:pPr>
            <a:r>
              <a:rPr lang="en-US" sz="2400" dirty="0" smtClean="0">
                <a:ea typeface="+mn-ea"/>
              </a:rPr>
              <a:t>Statutory </a:t>
            </a:r>
            <a:r>
              <a:rPr lang="en-US" sz="2400" b="1" dirty="0" smtClean="0">
                <a:ea typeface="+mn-ea"/>
              </a:rPr>
              <a:t>multi-agency</a:t>
            </a:r>
            <a:r>
              <a:rPr lang="en-US" sz="2400" dirty="0" smtClean="0">
                <a:ea typeface="+mn-ea"/>
              </a:rPr>
              <a:t> </a:t>
            </a:r>
            <a:r>
              <a:rPr lang="en-US" sz="2400" dirty="0" err="1" smtClean="0">
                <a:ea typeface="+mn-ea"/>
              </a:rPr>
              <a:t>organisation</a:t>
            </a:r>
            <a:r>
              <a:rPr lang="en-US" sz="2400" dirty="0" smtClean="0">
                <a:ea typeface="+mn-ea"/>
              </a:rPr>
              <a:t> - C</a:t>
            </a:r>
            <a:r>
              <a:rPr lang="en-US" sz="2400" dirty="0" smtClean="0"/>
              <a:t>hildren </a:t>
            </a:r>
            <a:r>
              <a:rPr lang="en-US" sz="2400" dirty="0"/>
              <a:t>Act 2004 required every local authority to set up a Local Safeguarding Children </a:t>
            </a:r>
            <a:r>
              <a:rPr lang="en-US" sz="2400" dirty="0" smtClean="0"/>
              <a:t>Board</a:t>
            </a:r>
          </a:p>
          <a:p>
            <a:pPr>
              <a:defRPr/>
            </a:pPr>
            <a:r>
              <a:rPr lang="en-US" sz="2400" dirty="0" smtClean="0"/>
              <a:t>Aim is to </a:t>
            </a:r>
            <a:r>
              <a:rPr lang="en-US" sz="2400" dirty="0"/>
              <a:t>improve outcomes for children by </a:t>
            </a:r>
            <a:r>
              <a:rPr lang="en-US" sz="2400" dirty="0" err="1" smtClean="0"/>
              <a:t>co-ordinating</a:t>
            </a:r>
            <a:r>
              <a:rPr lang="en-US" sz="2400" dirty="0" smtClean="0"/>
              <a:t> </a:t>
            </a:r>
            <a:r>
              <a:rPr lang="en-US" sz="2400" dirty="0"/>
              <a:t>the work of local agencies to safeguard and promote the welfare of </a:t>
            </a:r>
            <a:r>
              <a:rPr lang="en-US" sz="2400" dirty="0" smtClean="0"/>
              <a:t>children</a:t>
            </a:r>
          </a:p>
          <a:p>
            <a:pPr>
              <a:defRPr/>
            </a:pPr>
            <a:r>
              <a:rPr lang="en-US" sz="2400" dirty="0" smtClean="0"/>
              <a:t>Links with </a:t>
            </a:r>
            <a:r>
              <a:rPr lang="en-US" sz="2400" dirty="0" err="1" smtClean="0"/>
              <a:t>Southend</a:t>
            </a:r>
            <a:r>
              <a:rPr lang="en-US" sz="2400" dirty="0" smtClean="0"/>
              <a:t> and </a:t>
            </a:r>
            <a:r>
              <a:rPr lang="en-US" sz="2400" dirty="0" err="1" smtClean="0"/>
              <a:t>Thurrock</a:t>
            </a:r>
            <a:r>
              <a:rPr lang="en-US" sz="2400" dirty="0" smtClean="0"/>
              <a:t> (SET procedures – ESCB, September 2017)</a:t>
            </a:r>
          </a:p>
          <a:p>
            <a:pPr>
              <a:defRPr/>
            </a:pPr>
            <a:r>
              <a:rPr lang="en-US" sz="2400" dirty="0" smtClean="0"/>
              <a:t>There are school representatives on the Board and the Safeguarding Adviser to Schools is an adviser to the Board</a:t>
            </a:r>
            <a:endParaRPr lang="en-US" sz="2400" dirty="0"/>
          </a:p>
          <a:p>
            <a:pPr lvl="1">
              <a:defRPr/>
            </a:pPr>
            <a:endParaRPr lang="en-US" sz="1800" dirty="0" smtClean="0">
              <a:ea typeface="+mn-ea"/>
            </a:endParaRPr>
          </a:p>
        </p:txBody>
      </p:sp>
      <p:sp>
        <p:nvSpPr>
          <p:cNvPr id="2" name="Title 1"/>
          <p:cNvSpPr>
            <a:spLocks noGrp="1"/>
          </p:cNvSpPr>
          <p:nvPr>
            <p:ph type="title"/>
          </p:nvPr>
        </p:nvSpPr>
        <p:spPr>
          <a:xfrm>
            <a:off x="467544" y="404664"/>
            <a:ext cx="8352928" cy="1143000"/>
          </a:xfrm>
        </p:spPr>
        <p:txBody>
          <a:bodyPr/>
          <a:lstStyle/>
          <a:p>
            <a:r>
              <a:rPr lang="en-GB" sz="2800" b="1" dirty="0" smtClean="0">
                <a:solidFill>
                  <a:srgbClr val="FF0000"/>
                </a:solidFill>
                <a:latin typeface="Arial" pitchFamily="34" charset="0"/>
                <a:cs typeface="Arial" pitchFamily="34" charset="0"/>
              </a:rPr>
              <a:t>The Essex Safeguarding Children Board </a:t>
            </a:r>
            <a:br>
              <a:rPr lang="en-GB" sz="2800" b="1" dirty="0" smtClean="0">
                <a:solidFill>
                  <a:srgbClr val="FF0000"/>
                </a:solidFill>
                <a:latin typeface="Arial" pitchFamily="34" charset="0"/>
                <a:cs typeface="Arial" pitchFamily="34" charset="0"/>
              </a:rPr>
            </a:br>
            <a:r>
              <a:rPr lang="en-GB" sz="2800" b="1" dirty="0" smtClean="0">
                <a:solidFill>
                  <a:srgbClr val="FF0000"/>
                </a:solidFill>
                <a:latin typeface="Arial" pitchFamily="34" charset="0"/>
                <a:cs typeface="Arial" pitchFamily="34" charset="0"/>
              </a:rPr>
              <a:t>(ESCB):</a:t>
            </a:r>
            <a:endParaRPr lang="en-GB"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60532013"/>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Worried about a child </a:t>
            </a:r>
            <a:endParaRPr lang="en-GB" dirty="0"/>
          </a:p>
        </p:txBody>
      </p:sp>
      <p:pic>
        <p:nvPicPr>
          <p:cNvPr id="3" name="Picture 2"/>
          <p:cNvPicPr>
            <a:picLocks noChangeAspect="1"/>
          </p:cNvPicPr>
          <p:nvPr/>
        </p:nvPicPr>
        <p:blipFill>
          <a:blip r:embed="rId2"/>
          <a:stretch>
            <a:fillRect/>
          </a:stretch>
        </p:blipFill>
        <p:spPr>
          <a:xfrm>
            <a:off x="147637" y="366712"/>
            <a:ext cx="8848725" cy="6124575"/>
          </a:xfrm>
          <a:prstGeom prst="rect">
            <a:avLst/>
          </a:prstGeom>
        </p:spPr>
      </p:pic>
    </p:spTree>
    <p:extLst>
      <p:ext uri="{BB962C8B-B14F-4D97-AF65-F5344CB8AC3E}">
        <p14:creationId xmlns:p14="http://schemas.microsoft.com/office/powerpoint/2010/main" val="85319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3366120"/>
          </a:xfrm>
        </p:spPr>
        <p:txBody>
          <a:bodyPr/>
          <a:lstStyle/>
          <a:p>
            <a:pPr algn="ctr"/>
            <a:r>
              <a:rPr lang="en-GB" sz="4400" dirty="0" smtClean="0">
                <a:solidFill>
                  <a:srgbClr val="FF0000"/>
                </a:solidFill>
              </a:rPr>
              <a:t>SET Procedures 2017</a:t>
            </a:r>
            <a:br>
              <a:rPr lang="en-GB" sz="4400" dirty="0" smtClean="0">
                <a:solidFill>
                  <a:srgbClr val="FF0000"/>
                </a:solidFill>
              </a:rPr>
            </a:br>
            <a:r>
              <a:rPr lang="en-GB" sz="4400" dirty="0" smtClean="0">
                <a:solidFill>
                  <a:srgbClr val="FF0000"/>
                </a:solidFill>
              </a:rPr>
              <a:t/>
            </a:r>
            <a:br>
              <a:rPr lang="en-GB" sz="4400" dirty="0" smtClean="0">
                <a:solidFill>
                  <a:srgbClr val="FF0000"/>
                </a:solidFill>
              </a:rPr>
            </a:br>
            <a:r>
              <a:rPr lang="en-GB" sz="4400" dirty="0" smtClean="0">
                <a:solidFill>
                  <a:srgbClr val="FF0000"/>
                </a:solidFill>
              </a:rPr>
              <a:t>ESCB </a:t>
            </a:r>
            <a:br>
              <a:rPr lang="en-GB" sz="4400" dirty="0" smtClean="0">
                <a:solidFill>
                  <a:srgbClr val="FF0000"/>
                </a:solidFill>
              </a:rPr>
            </a:br>
            <a:r>
              <a:rPr lang="en-GB" sz="4400" dirty="0" smtClean="0">
                <a:solidFill>
                  <a:srgbClr val="FF0000"/>
                </a:solidFill>
              </a:rPr>
              <a:t/>
            </a:r>
            <a:br>
              <a:rPr lang="en-GB" sz="4400" dirty="0" smtClean="0">
                <a:solidFill>
                  <a:srgbClr val="FF0000"/>
                </a:solidFill>
              </a:rPr>
            </a:br>
            <a:endParaRPr lang="en-GB" sz="4400" dirty="0">
              <a:solidFill>
                <a:srgbClr val="FF0000"/>
              </a:solidFill>
            </a:endParaRPr>
          </a:p>
        </p:txBody>
      </p:sp>
      <p:sp>
        <p:nvSpPr>
          <p:cNvPr id="3" name="Slide Number Placeholder 2"/>
          <p:cNvSpPr>
            <a:spLocks noGrp="1"/>
          </p:cNvSpPr>
          <p:nvPr>
            <p:ph type="sldNum" sz="quarter" idx="10"/>
          </p:nvPr>
        </p:nvSpPr>
        <p:spPr/>
        <p:txBody>
          <a:bodyPr/>
          <a:lstStyle/>
          <a:p>
            <a:pPr>
              <a:defRPr/>
            </a:pPr>
            <a:fld id="{CE51CBBA-793B-47FA-BF78-E4AFC9490453}" type="slidenum">
              <a:rPr lang="en-US" smtClean="0">
                <a:solidFill>
                  <a:srgbClr val="D00F44"/>
                </a:solidFill>
              </a:rPr>
              <a:pPr>
                <a:defRPr/>
              </a:pPr>
              <a:t>7</a:t>
            </a:fld>
            <a:endParaRPr lang="en-US">
              <a:solidFill>
                <a:srgbClr val="000000"/>
              </a:solidFill>
            </a:endParaRPr>
          </a:p>
        </p:txBody>
      </p:sp>
    </p:spTree>
    <p:extLst>
      <p:ext uri="{BB962C8B-B14F-4D97-AF65-F5344CB8AC3E}">
        <p14:creationId xmlns:p14="http://schemas.microsoft.com/office/powerpoint/2010/main" val="218512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224136"/>
          </a:xfrm>
        </p:spPr>
        <p:txBody>
          <a:bodyPr/>
          <a:lstStyle/>
          <a:p>
            <a:r>
              <a:rPr lang="en-GB" dirty="0" smtClean="0">
                <a:solidFill>
                  <a:srgbClr val="FF0000"/>
                </a:solidFill>
              </a:rPr>
              <a:t>SET Procedures (2017)</a:t>
            </a:r>
            <a:endParaRPr lang="en-GB" dirty="0">
              <a:solidFill>
                <a:srgbClr val="FF0000"/>
              </a:solidFill>
            </a:endParaRPr>
          </a:p>
        </p:txBody>
      </p:sp>
      <p:sp>
        <p:nvSpPr>
          <p:cNvPr id="3" name="Content Placeholder 2"/>
          <p:cNvSpPr>
            <a:spLocks noGrp="1"/>
          </p:cNvSpPr>
          <p:nvPr>
            <p:ph idx="1"/>
          </p:nvPr>
        </p:nvSpPr>
        <p:spPr>
          <a:xfrm>
            <a:off x="685800" y="1052736"/>
            <a:ext cx="7848600" cy="4814664"/>
          </a:xfrm>
        </p:spPr>
        <p:txBody>
          <a:bodyPr/>
          <a:lstStyle/>
          <a:p>
            <a:pPr marL="0" indent="0">
              <a:buNone/>
            </a:pPr>
            <a:r>
              <a:rPr lang="en-GB" sz="2400" dirty="0"/>
              <a:t>The </a:t>
            </a:r>
            <a:r>
              <a:rPr lang="en-GB" sz="2400" dirty="0">
                <a:solidFill>
                  <a:srgbClr val="FF0000"/>
                </a:solidFill>
              </a:rPr>
              <a:t>S</a:t>
            </a:r>
            <a:r>
              <a:rPr lang="en-GB" sz="2400" dirty="0"/>
              <a:t>outhend, </a:t>
            </a:r>
            <a:r>
              <a:rPr lang="en-GB" sz="2400" dirty="0">
                <a:solidFill>
                  <a:srgbClr val="FF0000"/>
                </a:solidFill>
              </a:rPr>
              <a:t>E</a:t>
            </a:r>
            <a:r>
              <a:rPr lang="en-GB" sz="2400" dirty="0"/>
              <a:t>ssex and </a:t>
            </a:r>
            <a:r>
              <a:rPr lang="en-GB" sz="2400" dirty="0">
                <a:solidFill>
                  <a:srgbClr val="FF0000"/>
                </a:solidFill>
              </a:rPr>
              <a:t>T</a:t>
            </a:r>
            <a:r>
              <a:rPr lang="en-GB" sz="2400" dirty="0"/>
              <a:t>hurrock </a:t>
            </a:r>
            <a:r>
              <a:rPr lang="en-GB" sz="2400" dirty="0" smtClean="0"/>
              <a:t>(SET) Procedures </a:t>
            </a:r>
            <a:r>
              <a:rPr lang="en-GB" sz="2400" dirty="0"/>
              <a:t>set out how agencies and individuals should work together to safeguard and promote the welfare of children and </a:t>
            </a:r>
            <a:r>
              <a:rPr lang="en-GB" sz="2400" dirty="0" smtClean="0"/>
              <a:t>young people</a:t>
            </a:r>
          </a:p>
          <a:p>
            <a:pPr marL="0" indent="0">
              <a:buNone/>
            </a:pPr>
            <a:endParaRPr lang="en-GB" sz="2400" dirty="0" smtClean="0"/>
          </a:p>
          <a:p>
            <a:pPr marL="0" indent="0">
              <a:buNone/>
            </a:pPr>
            <a:r>
              <a:rPr lang="en-GB" sz="2400" dirty="0" smtClean="0"/>
              <a:t>Underpinned </a:t>
            </a:r>
            <a:r>
              <a:rPr lang="en-GB" sz="2400" dirty="0"/>
              <a:t>by Working Together to Safeguard Children (March </a:t>
            </a:r>
            <a:r>
              <a:rPr lang="en-GB" sz="2400" dirty="0" smtClean="0"/>
              <a:t>2015) - two </a:t>
            </a:r>
            <a:r>
              <a:rPr lang="en-GB" sz="2400" dirty="0"/>
              <a:t>key principles: </a:t>
            </a:r>
          </a:p>
          <a:p>
            <a:pPr lvl="1" indent="-342900"/>
            <a:r>
              <a:rPr lang="en-GB" sz="2400" b="1" dirty="0" smtClean="0"/>
              <a:t>Safeguarding </a:t>
            </a:r>
            <a:r>
              <a:rPr lang="en-GB" sz="2400" b="1" dirty="0"/>
              <a:t>is everyone's responsibility</a:t>
            </a:r>
            <a:r>
              <a:rPr lang="en-GB" sz="2400" dirty="0"/>
              <a:t>: for services to be effective each individual and organisation should play their full part; </a:t>
            </a:r>
            <a:endParaRPr lang="en-GB" sz="2400" dirty="0" smtClean="0"/>
          </a:p>
          <a:p>
            <a:pPr lvl="1" indent="-342900"/>
            <a:r>
              <a:rPr lang="en-GB" sz="2400" b="1" dirty="0" smtClean="0"/>
              <a:t>A </a:t>
            </a:r>
            <a:r>
              <a:rPr lang="en-GB" sz="2400" b="1" dirty="0"/>
              <a:t>child centred approach</a:t>
            </a:r>
            <a:r>
              <a:rPr lang="en-GB" sz="2400" dirty="0"/>
              <a:t>: for services to be effective they should be based on a clear understanding of the needs and views of </a:t>
            </a:r>
            <a:endParaRPr lang="en-GB" sz="2400" dirty="0" smtClean="0"/>
          </a:p>
          <a:p>
            <a:pPr marL="400050" lvl="1" indent="0">
              <a:buNone/>
            </a:pPr>
            <a:r>
              <a:rPr lang="en-GB" sz="2400" dirty="0"/>
              <a:t> </a:t>
            </a:r>
            <a:r>
              <a:rPr lang="en-GB" sz="2400" dirty="0" smtClean="0"/>
              <a:t>   children</a:t>
            </a:r>
            <a:r>
              <a:rPr lang="en-GB" sz="2400" dirty="0"/>
              <a:t>. </a:t>
            </a:r>
          </a:p>
          <a:p>
            <a:endParaRPr lang="en-GB" sz="24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8</a:t>
            </a:fld>
            <a:endParaRPr lang="en-US">
              <a:solidFill>
                <a:srgbClr val="000000"/>
              </a:solidFill>
            </a:endParaRPr>
          </a:p>
        </p:txBody>
      </p:sp>
    </p:spTree>
    <p:extLst>
      <p:ext uri="{BB962C8B-B14F-4D97-AF65-F5344CB8AC3E}">
        <p14:creationId xmlns:p14="http://schemas.microsoft.com/office/powerpoint/2010/main" val="408840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340768"/>
            <a:ext cx="7772400" cy="3231232"/>
          </a:xfrm>
        </p:spPr>
        <p:txBody>
          <a:bodyPr/>
          <a:lstStyle/>
          <a:p>
            <a:pPr algn="just"/>
            <a:r>
              <a:rPr lang="en-GB" dirty="0" smtClean="0"/>
              <a:t>Schools should </a:t>
            </a:r>
            <a:r>
              <a:rPr lang="en-GB" dirty="0"/>
              <a:t>implement </a:t>
            </a:r>
            <a:r>
              <a:rPr lang="en-GB" dirty="0" smtClean="0"/>
              <a:t>their duty </a:t>
            </a:r>
            <a:r>
              <a:rPr lang="en-GB" dirty="0"/>
              <a:t>to safeguard and promote the welfare of their pupils </a:t>
            </a:r>
            <a:r>
              <a:rPr lang="en-GB" dirty="0" smtClean="0"/>
              <a:t>under </a:t>
            </a:r>
            <a:r>
              <a:rPr lang="en-GB" dirty="0"/>
              <a:t>the Education Act </a:t>
            </a:r>
            <a:r>
              <a:rPr lang="en-GB" dirty="0" smtClean="0"/>
              <a:t>2002 </a:t>
            </a:r>
            <a:r>
              <a:rPr lang="en-GB" dirty="0"/>
              <a:t>by having a Safeguarding policy that demonstrates how the </a:t>
            </a:r>
            <a:r>
              <a:rPr lang="en-GB" dirty="0" smtClean="0"/>
              <a:t>school will:</a:t>
            </a:r>
          </a:p>
          <a:p>
            <a:pPr marL="342900" indent="-342900" algn="just">
              <a:buFont typeface="Arial" panose="020B0604020202020204" pitchFamily="34" charset="0"/>
              <a:buChar char="•"/>
            </a:pPr>
            <a:r>
              <a:rPr lang="en-GB" dirty="0" smtClean="0"/>
              <a:t>Create </a:t>
            </a:r>
            <a:r>
              <a:rPr lang="en-GB" dirty="0"/>
              <a:t>and maintain a safe learning environment for children </a:t>
            </a:r>
            <a:r>
              <a:rPr lang="en-GB" dirty="0" smtClean="0"/>
              <a:t>by having </a:t>
            </a:r>
            <a:r>
              <a:rPr lang="en-GB" dirty="0"/>
              <a:t>arrangements in place to address a range of issues, </a:t>
            </a:r>
            <a:endParaRPr lang="en-GB" dirty="0" smtClean="0"/>
          </a:p>
          <a:p>
            <a:pPr marL="342900" indent="-342900" algn="just">
              <a:buFont typeface="Arial" panose="020B0604020202020204" pitchFamily="34" charset="0"/>
              <a:buChar char="•"/>
            </a:pPr>
            <a:r>
              <a:rPr lang="en-GB" dirty="0" smtClean="0"/>
              <a:t>Contribute </a:t>
            </a:r>
            <a:r>
              <a:rPr lang="en-GB" dirty="0"/>
              <a:t>to safeguarding and promoting the welfare of </a:t>
            </a:r>
            <a:r>
              <a:rPr lang="en-GB" dirty="0" smtClean="0"/>
              <a:t>children through </a:t>
            </a:r>
            <a:r>
              <a:rPr lang="en-GB" dirty="0"/>
              <a:t>the curriculum, by developing children’s understanding</a:t>
            </a:r>
            <a:r>
              <a:rPr lang="en-GB" dirty="0" smtClean="0"/>
              <a:t>, awareness</a:t>
            </a:r>
            <a:r>
              <a:rPr lang="en-GB" dirty="0"/>
              <a:t>, and </a:t>
            </a:r>
            <a:r>
              <a:rPr lang="en-GB" dirty="0" smtClean="0"/>
              <a:t>resilience;</a:t>
            </a:r>
          </a:p>
          <a:p>
            <a:pPr marL="342900" indent="-342900" algn="just">
              <a:buFont typeface="Arial" panose="020B0604020202020204" pitchFamily="34" charset="0"/>
              <a:buChar char="•"/>
            </a:pPr>
            <a:r>
              <a:rPr lang="en-GB" dirty="0" smtClean="0"/>
              <a:t>Identify </a:t>
            </a:r>
            <a:r>
              <a:rPr lang="en-GB" dirty="0"/>
              <a:t>where there are child welfare concerns and take action </a:t>
            </a:r>
            <a:r>
              <a:rPr lang="en-GB" dirty="0" smtClean="0"/>
              <a:t>to address </a:t>
            </a:r>
            <a:r>
              <a:rPr lang="en-GB" dirty="0"/>
              <a:t>them, in partnership with other agencies where appropriate.</a:t>
            </a:r>
          </a:p>
          <a:p>
            <a:pPr marL="342900" indent="-342900">
              <a:buFont typeface="Arial" panose="020B0604020202020204" pitchFamily="34" charset="0"/>
              <a:buChar char="•"/>
            </a:pPr>
            <a:endParaRPr lang="en-GB" dirty="0"/>
          </a:p>
        </p:txBody>
      </p:sp>
      <p:sp>
        <p:nvSpPr>
          <p:cNvPr id="2" name="Title 1"/>
          <p:cNvSpPr>
            <a:spLocks noGrp="1"/>
          </p:cNvSpPr>
          <p:nvPr>
            <p:ph type="ctrTitle"/>
          </p:nvPr>
        </p:nvSpPr>
        <p:spPr>
          <a:xfrm>
            <a:off x="685800" y="548680"/>
            <a:ext cx="7772400" cy="1008112"/>
          </a:xfrm>
        </p:spPr>
        <p:txBody>
          <a:bodyPr/>
          <a:lstStyle/>
          <a:p>
            <a:r>
              <a:rPr lang="en-GB" dirty="0">
                <a:solidFill>
                  <a:srgbClr val="FF0000"/>
                </a:solidFill>
              </a:rPr>
              <a:t>SET Procedures (</a:t>
            </a:r>
            <a:r>
              <a:rPr lang="en-GB" dirty="0" smtClean="0">
                <a:solidFill>
                  <a:srgbClr val="FF0000"/>
                </a:solidFill>
              </a:rPr>
              <a:t>2017)</a:t>
            </a:r>
            <a:endParaRPr lang="en-GB" dirty="0"/>
          </a:p>
        </p:txBody>
      </p:sp>
    </p:spTree>
    <p:extLst>
      <p:ext uri="{BB962C8B-B14F-4D97-AF65-F5344CB8AC3E}">
        <p14:creationId xmlns:p14="http://schemas.microsoft.com/office/powerpoint/2010/main" val="164312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55AB6B7B15804C9AC374CA8777AB07" ma:contentTypeVersion="1" ma:contentTypeDescription="Create a new document." ma:contentTypeScope="" ma:versionID="e75c8d40afc445ee90fba55bd64fa60a">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277D18B4-6544-42EC-BD69-A1ED955433C6}">
  <ds:schemaRefs>
    <ds:schemaRef ds:uri="http://schemas.microsoft.com/sharepoint/v3/contenttype/forms"/>
  </ds:schemaRefs>
</ds:datastoreItem>
</file>

<file path=customXml/itemProps2.xml><?xml version="1.0" encoding="utf-8"?>
<ds:datastoreItem xmlns:ds="http://schemas.openxmlformats.org/officeDocument/2006/customXml" ds:itemID="{50887DAA-2325-4123-B44F-EC12DD570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4BCABF-EA9F-452C-9ED9-2B4C02BFF65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21029</TotalTime>
  <Words>6039</Words>
  <Application>Microsoft Office PowerPoint</Application>
  <PresentationFormat>On-screen Show (4:3)</PresentationFormat>
  <Paragraphs>594</Paragraphs>
  <Slides>60</Slides>
  <Notes>45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MS PGothic</vt:lpstr>
      <vt:lpstr>MS PGothic</vt:lpstr>
      <vt:lpstr>Arial</vt:lpstr>
      <vt:lpstr>Calibri</vt:lpstr>
      <vt:lpstr>Comic Sans MS</vt:lpstr>
      <vt:lpstr>Times</vt:lpstr>
      <vt:lpstr>Times New Roman</vt:lpstr>
      <vt:lpstr>Office Theme</vt:lpstr>
      <vt:lpstr>blank</vt:lpstr>
      <vt:lpstr>1_Office Theme</vt:lpstr>
      <vt:lpstr>2_blank</vt:lpstr>
      <vt:lpstr>PowerPoint Presentation</vt:lpstr>
      <vt:lpstr>PowerPoint Presentation</vt:lpstr>
      <vt:lpstr>Safeguarding and promoting the welfare of children is defined in Keeping Children Safe in Education (DfE, 2016) as:</vt:lpstr>
      <vt:lpstr>PowerPoint Presentation</vt:lpstr>
      <vt:lpstr>PowerPoint Presentation</vt:lpstr>
      <vt:lpstr>The Essex Safeguarding Children Board  (ESCB):</vt:lpstr>
      <vt:lpstr>SET Procedures 2017  ESCB   </vt:lpstr>
      <vt:lpstr>SET Procedures (2017)</vt:lpstr>
      <vt:lpstr>SET Procedures (2017)</vt:lpstr>
      <vt:lpstr>SET Procedures (2017)</vt:lpstr>
      <vt:lpstr>SET Procedures (2017)</vt:lpstr>
      <vt:lpstr>SET Procedures (2017)</vt:lpstr>
      <vt:lpstr>SET Procedures (2017)</vt:lpstr>
      <vt:lpstr>Keeping Children Safe in Education   (DfE, September 2016)</vt:lpstr>
      <vt:lpstr>Keeping Children Safe in Education  (DfE, September 2016)</vt:lpstr>
      <vt:lpstr>Keeping Children Safe in Education (September 2016)</vt:lpstr>
      <vt:lpstr>Role of school staff</vt:lpstr>
      <vt:lpstr> Role of school staff </vt:lpstr>
      <vt:lpstr> Role of school staff </vt:lpstr>
      <vt:lpstr>What staff should do if concerned about a child Complete a pink form </vt:lpstr>
      <vt:lpstr>Role of school staff</vt:lpstr>
      <vt:lpstr>PowerPoint Presentation</vt:lpstr>
      <vt:lpstr>Abuse is…</vt:lpstr>
      <vt:lpstr>Physical:</vt:lpstr>
      <vt:lpstr>Common Sites For Accidental Injury show pink form body map </vt:lpstr>
      <vt:lpstr>Common sites for non-accidental physical injury record on pink body map </vt:lpstr>
      <vt:lpstr>Emotional:</vt:lpstr>
      <vt:lpstr>Emotional:</vt:lpstr>
      <vt:lpstr>Sexual:</vt:lpstr>
      <vt:lpstr>Neglect: most common </vt:lpstr>
      <vt:lpstr>Specific safeguarding issues:</vt:lpstr>
      <vt:lpstr>Specific safeguarding issues:</vt:lpstr>
      <vt:lpstr>Further information on Child Missing Education (CME):</vt:lpstr>
      <vt:lpstr>Further information on CME:</vt:lpstr>
      <vt:lpstr>Further information on Child Sexual Exploitation (CSE):</vt:lpstr>
      <vt:lpstr>Further information on Female Genital Mutilation (FGM):</vt:lpstr>
      <vt:lpstr>Further information on preventing radicalisation: PREVENT  </vt:lpstr>
      <vt:lpstr>PREVENT</vt:lpstr>
      <vt:lpstr>PREVENT</vt:lpstr>
      <vt:lpstr>PREVENT</vt:lpstr>
      <vt:lpstr>What to do if a child discloses to you:</vt:lpstr>
      <vt:lpstr>Reporting, recording and referring concerns</vt:lpstr>
      <vt:lpstr>PowerPoint Presentation</vt:lpstr>
      <vt:lpstr>Whistleblowing</vt:lpstr>
      <vt:lpstr>Effective Support for Children and Families in Essex (ESCB, 2017) </vt:lpstr>
      <vt:lpstr>Essex Effective Support Windscreen</vt:lpstr>
      <vt:lpstr> Effective Support for Children and Families in Essex – Universal (Level 1)  </vt:lpstr>
      <vt:lpstr>   Effective Support for Children and Families in Essex – Additional (Level 2) </vt:lpstr>
      <vt:lpstr> Effective Support for Children and Families in Essex – Intensive (Level 3) </vt:lpstr>
      <vt:lpstr>  Effective Support for Children and Families in Essex – Specialist (Level 4)  </vt:lpstr>
      <vt:lpstr>Families where there are obstacles and resistance disguised compliance </vt:lpstr>
      <vt:lpstr>Cultural issues to consider:</vt:lpstr>
      <vt:lpstr>Key documents:</vt:lpstr>
      <vt:lpstr>Key documents:</vt:lpstr>
      <vt:lpstr> Essex School Infolink (ESI) Safeguarding page </vt:lpstr>
      <vt:lpstr>PowerPoint Presentation</vt:lpstr>
      <vt:lpstr>‘Working Together’ (March 2015)</vt:lpstr>
      <vt:lpstr>Contact for Safeguarding Adviser to Schools:</vt:lpstr>
      <vt:lpstr>Safeguarding leads in school </vt:lpstr>
      <vt:lpstr>Worried about a child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Watts</dc:creator>
  <cp:lastModifiedBy>K Moy</cp:lastModifiedBy>
  <cp:revision>137</cp:revision>
  <cp:lastPrinted>2014-03-10T13:00:31Z</cp:lastPrinted>
  <dcterms:created xsi:type="dcterms:W3CDTF">2014-01-13T21:37:35Z</dcterms:created>
  <dcterms:modified xsi:type="dcterms:W3CDTF">2017-12-02T16:34:44Z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0x010100DB55AB6B7B15804C9AC374CA8777AB07</vt:lpwstr>
  </property>
  <property fmtid="{D5CDD505-2E9C-101B-9397-08002B2CF9AE}" pid="3" name="Order">
    <vt:r8>1100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